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442" r:id="rId3"/>
    <p:sldId id="636" r:id="rId4"/>
    <p:sldId id="637" r:id="rId5"/>
    <p:sldId id="639" r:id="rId6"/>
    <p:sldId id="640" r:id="rId7"/>
    <p:sldId id="641" r:id="rId8"/>
    <p:sldId id="642" r:id="rId9"/>
    <p:sldId id="638" r:id="rId10"/>
    <p:sldId id="643" r:id="rId11"/>
    <p:sldId id="509" r:id="rId12"/>
    <p:sldId id="510" r:id="rId13"/>
    <p:sldId id="511" r:id="rId14"/>
    <p:sldId id="513" r:id="rId15"/>
    <p:sldId id="514" r:id="rId16"/>
    <p:sldId id="515" r:id="rId17"/>
    <p:sldId id="423" r:id="rId18"/>
    <p:sldId id="424" r:id="rId19"/>
    <p:sldId id="425" r:id="rId20"/>
    <p:sldId id="426" r:id="rId21"/>
    <p:sldId id="427" r:id="rId22"/>
    <p:sldId id="428" r:id="rId23"/>
    <p:sldId id="429" r:id="rId24"/>
    <p:sldId id="313" r:id="rId25"/>
    <p:sldId id="331" r:id="rId26"/>
    <p:sldId id="332" r:id="rId27"/>
    <p:sldId id="333" r:id="rId28"/>
    <p:sldId id="334" r:id="rId29"/>
    <p:sldId id="335" r:id="rId30"/>
    <p:sldId id="273" r:id="rId31"/>
    <p:sldId id="338" r:id="rId32"/>
    <p:sldId id="394" r:id="rId33"/>
    <p:sldId id="575" r:id="rId34"/>
    <p:sldId id="608" r:id="rId35"/>
    <p:sldId id="633" r:id="rId36"/>
    <p:sldId id="274" r:id="rId37"/>
    <p:sldId id="502" r:id="rId38"/>
    <p:sldId id="284" r:id="rId39"/>
    <p:sldId id="377" r:id="rId40"/>
    <p:sldId id="28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9"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5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38" autoAdjust="0"/>
    <p:restoredTop sz="68093" autoAdjust="0"/>
  </p:normalViewPr>
  <p:slideViewPr>
    <p:cSldViewPr snapToGrid="0" snapToObjects="1">
      <p:cViewPr varScale="1">
        <p:scale>
          <a:sx n="111" d="100"/>
          <a:sy n="111" d="100"/>
        </p:scale>
        <p:origin x="216" y="84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29" d="100"/>
          <a:sy n="129" d="100"/>
        </p:scale>
        <p:origin x="280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FE099-5A6D-3B48-9AA3-EEFA35F21288}" type="datetimeFigureOut">
              <a:rPr lang="en-LB" smtClean="0"/>
              <a:t>27/09/2023</a:t>
            </a:fld>
            <a:endParaRPr lang="en-L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1E068-D99C-E840-A98D-6E78081BD850}" type="slidenum">
              <a:rPr lang="en-LB" smtClean="0"/>
              <a:t>‹#›</a:t>
            </a:fld>
            <a:endParaRPr lang="en-LB"/>
          </a:p>
        </p:txBody>
      </p:sp>
    </p:spTree>
    <p:extLst>
      <p:ext uri="{BB962C8B-B14F-4D97-AF65-F5344CB8AC3E}">
        <p14:creationId xmlns:p14="http://schemas.microsoft.com/office/powerpoint/2010/main" val="286982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dirty="0"/>
              <a:t>النصّ الكتابي:</a:t>
            </a:r>
          </a:p>
          <a:p>
            <a:pPr marL="0" marR="0" lvl="0" indent="0" algn="r" defTabSz="914400" rtl="1" eaLnBrk="1" fontAlgn="auto" latinLnBrk="0" hangingPunct="1">
              <a:lnSpc>
                <a:spcPct val="100000"/>
              </a:lnSpc>
              <a:spcBef>
                <a:spcPts val="0"/>
              </a:spcBef>
              <a:spcAft>
                <a:spcPts val="0"/>
              </a:spcAft>
              <a:buClrTx/>
              <a:buSzTx/>
              <a:buFontTx/>
              <a:buNone/>
              <a:tabLst/>
              <a:defRPr/>
            </a:pPr>
            <a:r>
              <a:rPr lang="ar-LB" dirty="0">
                <a:solidFill>
                  <a:srgbClr val="24408E"/>
                </a:solidFill>
                <a:effectLst/>
                <a:latin typeface="Arial" panose="020B0604020202020204" pitchFamily="34" charset="0"/>
              </a:rPr>
              <a:t>أعمال الرسل ١٢: ١ - ١٩ </a:t>
            </a:r>
          </a:p>
          <a:p>
            <a:pPr algn="r" rtl="1"/>
            <a:r>
              <a:rPr lang="ar-LB" sz="1200" dirty="0"/>
              <a:t> </a:t>
            </a:r>
          </a:p>
          <a:p>
            <a:pPr algn="r" rtl="1"/>
            <a:r>
              <a:rPr lang="ar-LB" sz="1200" b="1" dirty="0"/>
              <a:t>الفكرة الرئيسية:</a:t>
            </a:r>
          </a:p>
          <a:p>
            <a:pPr algn="r" rtl="1"/>
            <a:r>
              <a:rPr lang="ar-LB" dirty="0">
                <a:solidFill>
                  <a:srgbClr val="24408E"/>
                </a:solidFill>
                <a:effectLst/>
                <a:latin typeface="Arial" panose="020B0604020202020204" pitchFamily="34" charset="0"/>
              </a:rPr>
              <a:t>أن يدرك الولد أن الله هو ضابط الكل وهو مُتحكم في كل شيء ويشعر بالطمأنينة والأمان ويستمر في الصلاة ولا ييأس حتى ولو بدا الموقف يائساً.</a:t>
            </a:r>
          </a:p>
          <a:p>
            <a:pPr algn="r"/>
            <a:endParaRPr lang="en-US" dirty="0"/>
          </a:p>
        </p:txBody>
      </p:sp>
      <p:sp>
        <p:nvSpPr>
          <p:cNvPr id="4" name="Slide Number Placeholder 3"/>
          <p:cNvSpPr>
            <a:spLocks noGrp="1"/>
          </p:cNvSpPr>
          <p:nvPr>
            <p:ph type="sldNum" sz="quarter" idx="5"/>
          </p:nvPr>
        </p:nvSpPr>
        <p:spPr/>
        <p:txBody>
          <a:bodyPr/>
          <a:lstStyle/>
          <a:p>
            <a:fld id="{0A31E068-D99C-E840-A98D-6E78081BD850}" type="slidenum">
              <a:rPr lang="en-LB" smtClean="0"/>
              <a:t>1</a:t>
            </a:fld>
            <a:endParaRPr lang="en-LB"/>
          </a:p>
        </p:txBody>
      </p:sp>
    </p:spTree>
    <p:extLst>
      <p:ext uri="{BB962C8B-B14F-4D97-AF65-F5344CB8AC3E}">
        <p14:creationId xmlns:p14="http://schemas.microsoft.com/office/powerpoint/2010/main" val="3104212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LB" dirty="0">
                <a:solidFill>
                  <a:srgbClr val="24408E"/>
                </a:solidFill>
                <a:effectLst/>
                <a:latin typeface="Arial" panose="020B0604020202020204" pitchFamily="34" charset="0"/>
              </a:rPr>
              <a:t>ملاك الرب</a:t>
            </a:r>
          </a:p>
          <a:p>
            <a:pPr algn="just" rtl="1"/>
            <a:r>
              <a:rPr lang="ar-LB" dirty="0">
                <a:solidFill>
                  <a:srgbClr val="24408E"/>
                </a:solidFill>
                <a:effectLst/>
                <a:latin typeface="Arial" panose="020B0604020202020204" pitchFamily="34" charset="0"/>
              </a:rPr>
              <a:t>وبينما كان بطرس نائمًا في السجن، ظهر هناك نور لامع، وإذا ملاك الرب وقف بجانب بطرس وضربه على جنبه ليوقظه، وقال له: “انهض سريعًا!” فسقطت السلسلتان الثقيلتان من يديه،</a:t>
            </a:r>
          </a:p>
          <a:p>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33</a:t>
            </a:fld>
            <a:endParaRPr lang="en-LB"/>
          </a:p>
        </p:txBody>
      </p:sp>
    </p:spTree>
    <p:extLst>
      <p:ext uri="{BB962C8B-B14F-4D97-AF65-F5344CB8AC3E}">
        <p14:creationId xmlns:p14="http://schemas.microsoft.com/office/powerpoint/2010/main" val="1695558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LB" dirty="0">
                <a:solidFill>
                  <a:srgbClr val="24408E"/>
                </a:solidFill>
                <a:effectLst/>
                <a:latin typeface="Arial" panose="020B0604020202020204" pitchFamily="34" charset="0"/>
              </a:rPr>
              <a:t>ثمَّ تابع الملاك قائلاً له: “البس ثيابك وضع حذاءك في قدميك واتبعني.” أطاع بطرس كلام الملاك مُعتقدًا أنَّه في حلم. ثمَّ مرَّ الملاك وبطرس بالحراس النائمين جميعهم حتى وصلا إلى البوابة الحديدية الكبيرة المؤدِّية إلى الطريق الخارجي، فانفنحت البوابة أمامهم من تلقائها وخرجا معًا من السجن. </a:t>
            </a:r>
          </a:p>
          <a:p>
            <a:pPr algn="just"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just" rtl="1"/>
            <a:r>
              <a:rPr lang="ar-LB" dirty="0">
                <a:solidFill>
                  <a:srgbClr val="24408E"/>
                </a:solidFill>
                <a:effectLst/>
                <a:latin typeface="Arial" panose="020B0604020202020204" pitchFamily="34" charset="0"/>
              </a:rPr>
              <a:t>بطرس يطرق الباب</a:t>
            </a:r>
          </a:p>
          <a:p>
            <a:pPr algn="just" rtl="1"/>
            <a:r>
              <a:rPr lang="ar-LB" dirty="0">
                <a:solidFill>
                  <a:srgbClr val="24408E"/>
                </a:solidFill>
                <a:effectLst/>
                <a:latin typeface="Arial" panose="020B0604020202020204" pitchFamily="34" charset="0"/>
              </a:rPr>
              <a:t>إذ ذاك أدرك بطرس أنَّ ما حدث معه ليس حلمًا وفكَّر في نفسه: “إنَّ  ما حدث هو حقيقة! لقد أنقذني الرب بواسطة ملاكه من أعدائي!” ثم أسرع بطرس وذهب إلى المكان حيث كان الجميع يصلون هناك لأجله وطرق الباب، فتعجَّب المجتمعون في الداخل وبدأوا يتساءلون: “من يا ترى يطرق الباب في مثل هذا الوقت المتأخر؟ </a:t>
            </a:r>
          </a:p>
          <a:p>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34</a:t>
            </a:fld>
            <a:endParaRPr lang="en-LB"/>
          </a:p>
        </p:txBody>
      </p:sp>
    </p:spTree>
    <p:extLst>
      <p:ext uri="{BB962C8B-B14F-4D97-AF65-F5344CB8AC3E}">
        <p14:creationId xmlns:p14="http://schemas.microsoft.com/office/powerpoint/2010/main" val="3993078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LB" dirty="0">
                <a:solidFill>
                  <a:srgbClr val="24408E"/>
                </a:solidFill>
                <a:effectLst/>
                <a:latin typeface="Arial" panose="020B0604020202020204" pitchFamily="34" charset="0"/>
              </a:rPr>
              <a:t>الخادمة الصغيرة</a:t>
            </a:r>
          </a:p>
          <a:p>
            <a:pPr algn="just" rtl="1"/>
            <a:r>
              <a:rPr lang="ar-LB" dirty="0">
                <a:solidFill>
                  <a:srgbClr val="24408E"/>
                </a:solidFill>
                <a:effectLst/>
                <a:latin typeface="Arial" panose="020B0604020202020204" pitchFamily="34" charset="0"/>
              </a:rPr>
              <a:t>لكن خادمة صغيرة اسمها “رودا” تشجَّعت وذهبت إلى الباب وسألت قبل أن تفتح: “من الطارق”؟ فجاءت الإجابة: “أنا بطرس...” وفي الحال عرفت رودا صوت بطرس، وبدلاً من أن تفتح له الباب ركضت لتبشِّر الآخرين بأنَّ الطارق إنّما هو بطرس نفسه. فقال لها المجتمعون: “لا بدّ من أنك مجنونة.” فأجابتهم: “أنا لست كذلك، إنَّه حقًّا بطرس!” أما بطرس فاستمرَّ يطرق الباب إلى أن فتحوا له.</a:t>
            </a:r>
          </a:p>
          <a:p>
            <a:pPr algn="just" rtl="1"/>
            <a:br>
              <a:rPr lang="ar-LB" dirty="0">
                <a:solidFill>
                  <a:srgbClr val="24408E"/>
                </a:solidFill>
                <a:effectLst/>
                <a:latin typeface="Arial" panose="020B0604020202020204" pitchFamily="34" charset="0"/>
              </a:rPr>
            </a:br>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just" rtl="1"/>
            <a:r>
              <a:rPr lang="ar-LB" dirty="0">
                <a:solidFill>
                  <a:srgbClr val="24408E"/>
                </a:solidFill>
                <a:effectLst/>
                <a:latin typeface="Arial" panose="020B0604020202020204" pitchFamily="34" charset="0"/>
              </a:rPr>
              <a:t>النهاية</a:t>
            </a:r>
          </a:p>
          <a:p>
            <a:pPr algn="just" rtl="1"/>
            <a:r>
              <a:rPr lang="ar-LB" dirty="0">
                <a:solidFill>
                  <a:srgbClr val="24408E"/>
                </a:solidFill>
                <a:effectLst/>
                <a:latin typeface="Arial" panose="020B0604020202020204" pitchFamily="34" charset="0"/>
              </a:rPr>
              <a:t>عندما دخل بطرس اندهش الجميع برؤيته، لكنَّهم فرحوا فرحًا شديدًا بما فعله الرب لإنقاذه، ثمَّ شكروا الله، إذ علموا أنه يسمع صلوات أولاده ويستجيبها. لقد استمر التلاميذ في الصلاة على الرغم من أنَّهم علموا صعوبة الموقف. وربَّما كانوا يتوقَّعون استشهاد بطرس كما حصل مع يعقوب، ولكن بسبب استجابة الله لصلواتهم التي كانوا يرفعونها بقوّةَ ولجاجة، واتّحادهم بعضهم مع بعض، أرسل الله ملاكه وأنقذ بطرس. يا لروعة إلهنا وعظمته، فهو لديه سلطان على كلِّ شيء في الحياة.</a:t>
            </a:r>
          </a:p>
          <a:p>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35</a:t>
            </a:fld>
            <a:endParaRPr lang="en-LB"/>
          </a:p>
        </p:txBody>
      </p:sp>
    </p:spTree>
    <p:extLst>
      <p:ext uri="{BB962C8B-B14F-4D97-AF65-F5344CB8AC3E}">
        <p14:creationId xmlns:p14="http://schemas.microsoft.com/office/powerpoint/2010/main" val="64314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u="none" kern="1200" dirty="0">
                <a:solidFill>
                  <a:schemeClr val="tx1"/>
                </a:solidFill>
                <a:effectLst/>
                <a:highlight>
                  <a:srgbClr val="FFFF00"/>
                </a:highlight>
                <a:latin typeface="+mn-lt"/>
                <a:ea typeface="+mn-ea"/>
                <a:cs typeface="+mn-cs"/>
              </a:rPr>
              <a:t>اقرأ الآية من الكتاب المقدَّس:</a:t>
            </a:r>
            <a:endParaRPr lang="ar-LB" sz="1200" u="none"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sz="1200" kern="1200" dirty="0">
                <a:solidFill>
                  <a:schemeClr val="tx1"/>
                </a:solidFill>
                <a:effectLst/>
                <a:latin typeface="+mn-lt"/>
                <a:ea typeface="+mn-ea"/>
                <a:cs typeface="+mn-cs"/>
              </a:rPr>
              <a:t>   شجّع الأولاد على إحضار كتابهم القدّس الخاص بهم.</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ar-LB" sz="1200" kern="1200" dirty="0">
                <a:solidFill>
                  <a:schemeClr val="tx1"/>
                </a:solidFill>
                <a:effectLst/>
                <a:latin typeface="+mn-lt"/>
                <a:ea typeface="+mn-ea"/>
                <a:cs typeface="+mn-cs"/>
              </a:rPr>
              <a:t>   أطلب من أحد الأولاد ان يقرأ الآية بصوت مرتفع وواضح.</a:t>
            </a:r>
            <a:br>
              <a:rPr lang="ar-LB" sz="1200" kern="1200" dirty="0">
                <a:solidFill>
                  <a:schemeClr val="tx1"/>
                </a:solidFill>
                <a:effectLst/>
                <a:latin typeface="+mn-lt"/>
                <a:ea typeface="+mn-ea"/>
                <a:cs typeface="+mn-cs"/>
              </a:rPr>
            </a:br>
            <a:endParaRPr lang="ar-SA" dirty="0"/>
          </a:p>
          <a:p>
            <a:pPr algn="r" rtl="1"/>
            <a:r>
              <a:rPr lang="ar-LB" sz="1200" b="1" kern="1200" dirty="0">
                <a:solidFill>
                  <a:schemeClr val="tx1"/>
                </a:solidFill>
                <a:effectLst/>
                <a:latin typeface="+mn-lt"/>
                <a:ea typeface="+mn-ea"/>
                <a:cs typeface="+mn-cs"/>
              </a:rPr>
              <a:t>شرح الآية:</a:t>
            </a:r>
          </a:p>
          <a:p>
            <a:pPr algn="r" rtl="1"/>
            <a:endParaRPr lang="ar-LB" sz="1200" kern="1200" dirty="0">
              <a:solidFill>
                <a:schemeClr val="tx1"/>
              </a:solidFill>
              <a:effectLst/>
              <a:latin typeface="+mn-lt"/>
              <a:ea typeface="+mn-ea"/>
              <a:cs typeface="+mn-cs"/>
            </a:endParaRPr>
          </a:p>
          <a:p>
            <a:pPr algn="r" rtl="1"/>
            <a:r>
              <a:rPr lang="ar-LB" b="1" u="sng" dirty="0">
                <a:solidFill>
                  <a:srgbClr val="40AD48"/>
                </a:solidFill>
                <a:effectLst/>
                <a:latin typeface="Arial" panose="020B0604020202020204" pitchFamily="34" charset="0"/>
              </a:rPr>
              <a:t>يدعوني فأستجيب له:</a:t>
            </a:r>
            <a:r>
              <a:rPr lang="ar-LB" b="1" u="sng" dirty="0">
                <a:solidFill>
                  <a:srgbClr val="24408E"/>
                </a:solidFill>
                <a:effectLst/>
                <a:latin typeface="Arial" panose="020B0604020202020204" pitchFamily="34" charset="0"/>
              </a:rPr>
              <a:t> </a:t>
            </a:r>
            <a:r>
              <a:rPr lang="ar-LB" dirty="0">
                <a:solidFill>
                  <a:srgbClr val="24408E"/>
                </a:solidFill>
                <a:effectLst/>
                <a:latin typeface="Arial" panose="020B0604020202020204" pitchFamily="34" charset="0"/>
              </a:rPr>
              <a:t>عندما نلجأ إلى الرب بالصلاة ونتكلّم معه من كلّ قلوبنا، وبثقة وايمان بأنَّه حيٌّ</a:t>
            </a:r>
          </a:p>
          <a:p>
            <a:pPr algn="r" rtl="1"/>
            <a:r>
              <a:rPr lang="ar-LB" dirty="0">
                <a:solidFill>
                  <a:srgbClr val="24408E"/>
                </a:solidFill>
                <a:effectLst/>
                <a:latin typeface="Arial" panose="020B0604020202020204" pitchFamily="34" charset="0"/>
              </a:rPr>
              <a:t>ويسمع، فهو يصغي إلى صلاتنا ويستجيب لنا، أي يكلّمنا ويساعدنا كي نتغلّب على مشكلتنا. أتعرفون لماذا؟ لأنَّه وعد أنَّه يسمع ويستجيب.</a:t>
            </a:r>
          </a:p>
          <a:p>
            <a:pPr algn="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r" rtl="1"/>
            <a:r>
              <a:rPr lang="ar-LB" b="1" u="sng" dirty="0">
                <a:solidFill>
                  <a:srgbClr val="40AD48"/>
                </a:solidFill>
                <a:effectLst/>
                <a:latin typeface="Arial" panose="020B0604020202020204" pitchFamily="34" charset="0"/>
              </a:rPr>
              <a:t>معه أنا في الضيق: </a:t>
            </a:r>
            <a:r>
              <a:rPr lang="ar-LB" dirty="0">
                <a:solidFill>
                  <a:srgbClr val="24408E"/>
                </a:solidFill>
                <a:effectLst/>
                <a:latin typeface="Arial" panose="020B0604020202020204" pitchFamily="34" charset="0"/>
              </a:rPr>
              <a:t>عندما نكون مهمومين ومتضايقين في وسط الصعوبات، غالبًا ما نشعر بالخوف </a:t>
            </a:r>
          </a:p>
          <a:p>
            <a:pPr algn="r" rtl="1"/>
            <a:r>
              <a:rPr lang="ar-LB" dirty="0">
                <a:solidFill>
                  <a:srgbClr val="24408E"/>
                </a:solidFill>
                <a:effectLst/>
                <a:latin typeface="Arial" panose="020B0604020202020204" pitchFamily="34" charset="0"/>
              </a:rPr>
              <a:t>والإحباط، ونعتقد أنَّه ليس هناك حلّ لمشكلتنا الكبيرة. لكن الله يذكِّرنا دائما أنَّنا أولاده ولسنا متروكين ولا نحن وحدنا. ألم تعلِّمنا قصة بطرس هذه الحقيقة؟</a:t>
            </a:r>
          </a:p>
          <a:p>
            <a:pPr algn="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r" rtl="1"/>
            <a:r>
              <a:rPr lang="ar-LB" b="1" u="sng" dirty="0">
                <a:solidFill>
                  <a:srgbClr val="40AD48"/>
                </a:solidFill>
                <a:effectLst/>
                <a:latin typeface="Arial" panose="020B0604020202020204" pitchFamily="34" charset="0"/>
              </a:rPr>
              <a:t>أنقذه وأمجِّده: </a:t>
            </a:r>
            <a:r>
              <a:rPr lang="ar-LB" dirty="0">
                <a:solidFill>
                  <a:srgbClr val="24408E"/>
                </a:solidFill>
                <a:effectLst/>
                <a:latin typeface="Arial" panose="020B0604020202020204" pitchFamily="34" charset="0"/>
              </a:rPr>
              <a:t>وهذا يعني أنَّه مهما طالت الصعوبات وتعقَّدت الأمور سوف ينقذنا الله من العواصف ويسكب في قلوبنا الفرح والسلام والسكون، كما ويعطينا النُّصرة ويصنع عجائب عظيمة في حياتنا فيتمجَّد من خلالنا.</a:t>
            </a:r>
          </a:p>
          <a:p>
            <a:pPr algn="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r" rtl="1"/>
            <a:r>
              <a:rPr lang="ar-LB" dirty="0">
                <a:solidFill>
                  <a:srgbClr val="24408E"/>
                </a:solidFill>
                <a:effectLst/>
                <a:latin typeface="Arial" panose="020B0604020202020204" pitchFamily="34" charset="0"/>
              </a:rPr>
              <a:t>كرِّر الآية عدَّة مرّات مع الأولاد.</a:t>
            </a:r>
          </a:p>
          <a:p>
            <a:pPr algn="r" rtl="1"/>
            <a:endParaRPr lang="ar-LB" sz="1200" kern="1200" dirty="0">
              <a:solidFill>
                <a:schemeClr val="tx1"/>
              </a:solidFill>
              <a:effectLst/>
              <a:latin typeface="+mn-lt"/>
              <a:ea typeface="+mn-ea"/>
              <a:cs typeface="+mn-cs"/>
            </a:endParaRPr>
          </a:p>
          <a:p>
            <a:pPr marL="0" algn="r" defTabSz="914400" rtl="1" eaLnBrk="1" latinLnBrk="0" hangingPunct="1"/>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36</a:t>
            </a:fld>
            <a:endParaRPr lang="en-LB"/>
          </a:p>
        </p:txBody>
      </p:sp>
    </p:spTree>
    <p:extLst>
      <p:ext uri="{BB962C8B-B14F-4D97-AF65-F5344CB8AC3E}">
        <p14:creationId xmlns:p14="http://schemas.microsoft.com/office/powerpoint/2010/main" val="2708243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sz="1200" b="1" kern="1200" dirty="0">
                <a:solidFill>
                  <a:schemeClr val="tx1"/>
                </a:solidFill>
                <a:effectLst/>
                <a:latin typeface="+mn-lt"/>
                <a:ea typeface="+mn-ea"/>
                <a:cs typeface="+mn-cs"/>
              </a:rPr>
              <a:t>لعبة لحفظ الآية</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LB" sz="1200" b="1" kern="1200" dirty="0">
              <a:solidFill>
                <a:schemeClr val="tx1"/>
              </a:solidFill>
              <a:effectLst/>
              <a:latin typeface="+mn-lt"/>
              <a:ea typeface="+mn-ea"/>
              <a:cs typeface="+mn-cs"/>
            </a:endParaRPr>
          </a:p>
          <a:p>
            <a:pPr algn="r" rtl="1"/>
            <a:r>
              <a:rPr lang="ar-LB" sz="1200" b="1" kern="1200" dirty="0">
                <a:solidFill>
                  <a:schemeClr val="tx1"/>
                </a:solidFill>
                <a:effectLst/>
                <a:latin typeface="+mn-lt"/>
                <a:ea typeface="+mn-ea"/>
                <a:cs typeface="+mn-cs"/>
              </a:rPr>
              <a:t>المواد المطلوبة: </a:t>
            </a:r>
            <a:r>
              <a:rPr lang="ar-LB" dirty="0">
                <a:solidFill>
                  <a:srgbClr val="8A1F52"/>
                </a:solidFill>
                <a:effectLst/>
                <a:latin typeface="Arial" panose="020B0604020202020204" pitchFamily="34" charset="0"/>
              </a:rPr>
              <a:t> كرتون ملوّن (عدد ٢) – مقصّ – قلم أسود .</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LB" sz="1200" b="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LB" sz="1200" b="1" kern="1200" dirty="0">
                <a:solidFill>
                  <a:schemeClr val="tx1"/>
                </a:solidFill>
                <a:effectLst/>
                <a:latin typeface="+mn-lt"/>
                <a:ea typeface="+mn-ea"/>
                <a:cs typeface="+mn-cs"/>
              </a:rPr>
              <a:t>شرح وتطبيق</a:t>
            </a:r>
          </a:p>
          <a:p>
            <a:pPr algn="r" rtl="1"/>
            <a:r>
              <a:rPr lang="ar-LB" dirty="0">
                <a:solidFill>
                  <a:srgbClr val="8145B4"/>
                </a:solidFill>
                <a:effectLst/>
                <a:latin typeface="Arial" panose="020B0604020202020204" pitchFamily="34" charset="0"/>
              </a:rPr>
              <a:t>قسِّم الكرتون الملوَّن إلى عدة أقسام متساوية.</a:t>
            </a:r>
          </a:p>
          <a:p>
            <a:pPr algn="r" rtl="1"/>
            <a:r>
              <a:rPr lang="ar-LB" dirty="0">
                <a:solidFill>
                  <a:srgbClr val="8145B4"/>
                </a:solidFill>
                <a:effectLst/>
                <a:latin typeface="Arial" panose="020B0604020202020204" pitchFamily="34" charset="0"/>
              </a:rPr>
              <a:t>اكتب على كلِّ قسم كلمة من كلمات الآية (عدد ٢).</a:t>
            </a:r>
          </a:p>
          <a:p>
            <a:pPr algn="r" rtl="1"/>
            <a:r>
              <a:rPr lang="ar-LB" dirty="0">
                <a:solidFill>
                  <a:srgbClr val="8145B4"/>
                </a:solidFill>
                <a:effectLst/>
                <a:latin typeface="Arial" panose="020B0604020202020204" pitchFamily="34" charset="0"/>
              </a:rPr>
              <a:t>خبّئ أقسام الآية في أماكن مختلفة في الصف (مثلاً تحت أحد الكتب)</a:t>
            </a:r>
          </a:p>
          <a:p>
            <a:pPr algn="r" rtl="1"/>
            <a:r>
              <a:rPr lang="ar-LB" dirty="0">
                <a:solidFill>
                  <a:srgbClr val="8145B4"/>
                </a:solidFill>
                <a:effectLst/>
                <a:latin typeface="Arial" panose="020B0604020202020204" pitchFamily="34" charset="0"/>
              </a:rPr>
              <a:t>قسِّم الأولاد إلى فريقين بحسب الألوان.</a:t>
            </a:r>
          </a:p>
          <a:p>
            <a:pPr algn="r" rtl="1"/>
            <a:r>
              <a:rPr lang="ar-LB" dirty="0">
                <a:solidFill>
                  <a:srgbClr val="8145B4"/>
                </a:solidFill>
                <a:effectLst/>
                <a:latin typeface="Arial" panose="020B0604020202020204" pitchFamily="34" charset="0"/>
              </a:rPr>
              <a:t>على كلّ فريق أن يبحث عن أجزاء كلمات الآية.</a:t>
            </a:r>
          </a:p>
          <a:p>
            <a:pPr algn="r" rtl="1"/>
            <a:r>
              <a:rPr lang="ar-LB" dirty="0">
                <a:solidFill>
                  <a:srgbClr val="8145B4"/>
                </a:solidFill>
                <a:effectLst/>
                <a:latin typeface="Arial" panose="020B0604020202020204" pitchFamily="34" charset="0"/>
              </a:rPr>
              <a:t>على كل فريق ترتيب كلمات الآية بعد جمعها وتلاوتها بصوت واضح ومسموع.</a:t>
            </a:r>
          </a:p>
        </p:txBody>
      </p:sp>
      <p:sp>
        <p:nvSpPr>
          <p:cNvPr id="4" name="Slide Number Placeholder 3"/>
          <p:cNvSpPr>
            <a:spLocks noGrp="1"/>
          </p:cNvSpPr>
          <p:nvPr>
            <p:ph type="sldNum" sz="quarter" idx="5"/>
          </p:nvPr>
        </p:nvSpPr>
        <p:spPr/>
        <p:txBody>
          <a:bodyPr/>
          <a:lstStyle/>
          <a:p>
            <a:fld id="{0A31E068-D99C-E840-A98D-6E78081BD850}" type="slidenum">
              <a:rPr lang="en-LB" smtClean="0"/>
              <a:t>37</a:t>
            </a:fld>
            <a:endParaRPr lang="en-LB"/>
          </a:p>
        </p:txBody>
      </p:sp>
    </p:spTree>
    <p:extLst>
      <p:ext uri="{BB962C8B-B14F-4D97-AF65-F5344CB8AC3E}">
        <p14:creationId xmlns:p14="http://schemas.microsoft.com/office/powerpoint/2010/main" val="1567222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dirty="0">
                <a:solidFill>
                  <a:srgbClr val="8A1F52"/>
                </a:solidFill>
                <a:effectLst/>
                <a:latin typeface="Arial" panose="020B0604020202020204" pitchFamily="34" charset="0"/>
              </a:rPr>
              <a:t>المواد المطلوبة: بالون - نافخة البالونات - سيخ لحمة من خشب.</a:t>
            </a:r>
            <a:endParaRPr lang="en-US" dirty="0">
              <a:solidFill>
                <a:srgbClr val="8A1F52"/>
              </a:solidFill>
              <a:effectLst/>
              <a:latin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LB" dirty="0">
              <a:solidFill>
                <a:srgbClr val="8A1F52"/>
              </a:solidFill>
              <a:effectLst/>
              <a:latin typeface="Arial" panose="020B0604020202020204" pitchFamily="34" charset="0"/>
            </a:endParaRPr>
          </a:p>
          <a:p>
            <a:pPr marL="0" marR="0" lvl="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ar-LB" dirty="0">
                <a:solidFill>
                  <a:srgbClr val="24408E"/>
                </a:solidFill>
                <a:effectLst/>
                <a:latin typeface="Arial" panose="020B0604020202020204" pitchFamily="34" charset="0"/>
              </a:rPr>
              <a:t>شرح وتطبّيِق </a:t>
            </a:r>
            <a:endParaRPr lang="en-US" dirty="0">
              <a:solidFill>
                <a:srgbClr val="24408E"/>
              </a:solidFill>
              <a:effectLst/>
              <a:latin typeface="Arial" panose="020B0604020202020204" pitchFamily="34" charset="0"/>
            </a:endParaRPr>
          </a:p>
          <a:p>
            <a:pPr marL="171450" indent="-171450" algn="r" rtl="1">
              <a:buFont typeface="Arial" panose="020B0604020202020204" pitchFamily="34" charset="0"/>
              <a:buChar char="•"/>
            </a:pPr>
            <a:r>
              <a:rPr lang="ar-LB" dirty="0">
                <a:solidFill>
                  <a:srgbClr val="8145B4"/>
                </a:solidFill>
                <a:effectLst/>
                <a:latin typeface="Arial" panose="020B0604020202020204" pitchFamily="34" charset="0"/>
              </a:rPr>
              <a:t>انفخ البالون لما يقارب ٠٦٪ من حجمه واربطه.</a:t>
            </a:r>
          </a:p>
          <a:p>
            <a:pPr marL="171450" indent="-171450" algn="r" rtl="1">
              <a:buFont typeface="Arial" panose="020B0604020202020204" pitchFamily="34" charset="0"/>
              <a:buChar char="•"/>
            </a:pPr>
            <a:r>
              <a:rPr lang="ar-LB" dirty="0">
                <a:solidFill>
                  <a:srgbClr val="8145B4"/>
                </a:solidFill>
                <a:effectLst/>
                <a:latin typeface="Arial" panose="020B0604020202020204" pitchFamily="34" charset="0"/>
              </a:rPr>
              <a:t>ادخل سيخ الخشب برفق وانتباه في عقدة البالون إلى الجهة المقابلة منها.</a:t>
            </a:r>
          </a:p>
          <a:p>
            <a:pPr marL="171450" indent="-171450" algn="r" rtl="1">
              <a:buFont typeface="Arial" panose="020B0604020202020204" pitchFamily="34" charset="0"/>
              <a:buChar char="•"/>
            </a:pPr>
            <a:r>
              <a:rPr lang="ar-LB" dirty="0">
                <a:solidFill>
                  <a:srgbClr val="8145B4"/>
                </a:solidFill>
                <a:effectLst/>
                <a:latin typeface="Arial" panose="020B0604020202020204" pitchFamily="34" charset="0"/>
              </a:rPr>
              <a:t>اعرض البالون أمام الأولاد</a:t>
            </a:r>
          </a:p>
          <a:p>
            <a:pPr marL="0" marR="0" lvl="0" indent="0" algn="l" defTabSz="914400" rtl="0" eaLnBrk="1" fontAlgn="auto" latinLnBrk="0" hangingPunct="1">
              <a:lnSpc>
                <a:spcPct val="100000"/>
              </a:lnSpc>
              <a:spcBef>
                <a:spcPts val="0"/>
              </a:spcBef>
              <a:spcAft>
                <a:spcPts val="0"/>
              </a:spcAft>
              <a:buClrTx/>
              <a:buSzTx/>
              <a:buFontTx/>
              <a:buNone/>
              <a:tabLst/>
              <a:defRPr/>
            </a:pPr>
            <a:endParaRPr lang="ar-LB" dirty="0">
              <a:solidFill>
                <a:srgbClr val="24408E"/>
              </a:solidFill>
              <a:effectLst/>
              <a:latin typeface="Arial" panose="020B0604020202020204" pitchFamily="34" charset="0"/>
            </a:endParaRPr>
          </a:p>
          <a:p>
            <a:pPr algn="r" rtl="1"/>
            <a:r>
              <a:rPr lang="ar-LB" dirty="0">
                <a:solidFill>
                  <a:srgbClr val="24408E"/>
                </a:solidFill>
                <a:effectLst/>
                <a:latin typeface="Arial" panose="020B0604020202020204" pitchFamily="34" charset="0"/>
              </a:rPr>
              <a:t>البالون المغلق يرمز إلى حياتنا والمشاكل التى نواجهها، سواء كنا مع أصدقائنا في المدرسة أو مع والدينا في البيت أو مع إخوتنا وأخواتنا. هذا البالون يمكن أن يجعلنا نشعر أن مشاكلنا صعبة وليس هناك حلّ كما كان وضع بطرس في السجن مربوطًا بسلسلتين من حديد ولا مخرج على ما يبدو من المأزق الذي هو فيه، بالإضافة إلى أنَّه كان من المتوقَّع أن يقتله هيرودس الملك كما فعل مع يعقوب.</a:t>
            </a:r>
          </a:p>
          <a:p>
            <a:pPr algn="r" rtl="1"/>
            <a:r>
              <a:rPr lang="ar-LB" dirty="0">
                <a:solidFill>
                  <a:srgbClr val="24408E"/>
                </a:solidFill>
                <a:effectLst/>
                <a:latin typeface="Arial" panose="020B0604020202020204" pitchFamily="34" charset="0"/>
              </a:rPr>
              <a:t> </a:t>
            </a:r>
          </a:p>
          <a:p>
            <a:pPr algn="r" rtl="1"/>
            <a:r>
              <a:rPr lang="ar-LB" dirty="0">
                <a:solidFill>
                  <a:srgbClr val="24408E"/>
                </a:solidFill>
                <a:effectLst/>
                <a:latin typeface="Arial" panose="020B0604020202020204" pitchFamily="34" charset="0"/>
              </a:rPr>
              <a:t>أما سيخ الخشب هذا، فيمثِّل عمل الله في حياتنا. فعندما نُدخل السيخ بحكمة في البالون سيكون هناك منفذ له دون أن ينفجر.</a:t>
            </a:r>
          </a:p>
          <a:p>
            <a:pPr algn="r" rtl="1"/>
            <a:r>
              <a:rPr lang="ar-LB" dirty="0">
                <a:solidFill>
                  <a:srgbClr val="24408E"/>
                </a:solidFill>
                <a:effectLst/>
                <a:latin typeface="Arial" panose="020B0604020202020204" pitchFamily="34" charset="0"/>
              </a:rPr>
              <a:t> إنَّ الله يعرف كيف ومتى يجب أن يتدخَّل في حياتنا. فهو ضابط الكل، وله سلطان على كلِّ شيء، وهو وعد بأنَّه سيخرجنا من المشكلة ومن أي ظرف صعب نمرّ به.</a:t>
            </a:r>
          </a:p>
          <a:p>
            <a:pPr algn="r" rtl="1"/>
            <a:r>
              <a:rPr lang="ar-LB" dirty="0">
                <a:solidFill>
                  <a:srgbClr val="24408E"/>
                </a:solidFill>
                <a:effectLst/>
                <a:latin typeface="Arial" panose="020B0604020202020204" pitchFamily="34" charset="0"/>
              </a:rPr>
              <a:t>أخرِج سيخ الخشب من البالون رويدًا رويدًا، حتى يصبح خارجه بالكامل ويصغر حجم البالون شيئًا فشيئًا. هذا يدل على أن الله لم يعدنا بحل كلّ مشاكلنا على الفور، بل يعمل على إزالتها تدريجيًّا من حياتنا، وذلك لكي يعلّمنا الصبر والاستمرار بالصلاة.</a:t>
            </a:r>
          </a:p>
          <a:p>
            <a:pPr algn="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r" rtl="1"/>
            <a:r>
              <a:rPr lang="ar-LB" dirty="0">
                <a:solidFill>
                  <a:srgbClr val="D12229"/>
                </a:solidFill>
                <a:effectLst/>
                <a:latin typeface="Arial" panose="020B0604020202020204" pitchFamily="34" charset="0"/>
              </a:rPr>
              <a:t>ملاحظة: إنَّ طريقة إدخال سيخ الخشب في البالون ناجحة، وسهلة، ومضمونة. لكن من الأفضل أن تجرِّبها بنفسك في المنزل قبل أن تعرضها على الأولاد.</a:t>
            </a:r>
          </a:p>
          <a:p>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38</a:t>
            </a:fld>
            <a:endParaRPr lang="en-LB"/>
          </a:p>
        </p:txBody>
      </p:sp>
    </p:spTree>
    <p:extLst>
      <p:ext uri="{BB962C8B-B14F-4D97-AF65-F5344CB8AC3E}">
        <p14:creationId xmlns:p14="http://schemas.microsoft.com/office/powerpoint/2010/main" val="861053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rgbClr val="8A1F52"/>
                </a:solidFill>
                <a:effectLst/>
                <a:latin typeface="Arial" panose="020B0604020202020204" pitchFamily="34" charset="0"/>
              </a:rPr>
              <a:t> المواد المطلوبة: كرتون ملوَّن - مقصّ - لاصق - قلم تخطيط أسود.</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LB" sz="1200" kern="1200" dirty="0">
              <a:solidFill>
                <a:schemeClr val="tx1"/>
              </a:solidFill>
              <a:effectLst/>
              <a:latin typeface="+mn-lt"/>
              <a:ea typeface="+mn-ea"/>
              <a:cs typeface="+mn-cs"/>
            </a:endParaRPr>
          </a:p>
          <a:p>
            <a:pPr algn="r" rtl="1"/>
            <a:r>
              <a:rPr lang="ar-LB" sz="1200" kern="1200" dirty="0">
                <a:solidFill>
                  <a:schemeClr val="tx1"/>
                </a:solidFill>
                <a:effectLst/>
                <a:latin typeface="+mn-lt"/>
                <a:ea typeface="+mn-ea"/>
                <a:cs typeface="+mn-cs"/>
              </a:rPr>
              <a:t>الشرح والتطبيق:</a:t>
            </a:r>
          </a:p>
          <a:p>
            <a:pPr marL="171450" indent="-171450" algn="r" rtl="1">
              <a:buFont typeface="Arial" panose="020B0604020202020204" pitchFamily="34" charset="0"/>
              <a:buChar char="•"/>
            </a:pPr>
            <a:r>
              <a:rPr lang="ar-LB" dirty="0">
                <a:solidFill>
                  <a:srgbClr val="8145B4"/>
                </a:solidFill>
                <a:effectLst/>
                <a:latin typeface="Arial" panose="020B0604020202020204" pitchFamily="34" charset="0"/>
              </a:rPr>
              <a:t>قص الكرتون الملوَّن إلى عدَّة أقسام على شكل مستطيل، مقاس (٠١* ٣ سم).</a:t>
            </a:r>
          </a:p>
          <a:p>
            <a:pPr marL="171450" indent="-171450" algn="r" rtl="1">
              <a:buFont typeface="Arial" panose="020B0604020202020204" pitchFamily="34" charset="0"/>
              <a:buChar char="•"/>
            </a:pPr>
            <a:r>
              <a:rPr lang="ar-LB" dirty="0">
                <a:solidFill>
                  <a:srgbClr val="8145B4"/>
                </a:solidFill>
                <a:effectLst/>
                <a:latin typeface="Arial" panose="020B0604020202020204" pitchFamily="34" charset="0"/>
              </a:rPr>
              <a:t>اعطِ كلَّ ولد ٥ أقسام من الكرتون الملوَّن.</a:t>
            </a:r>
          </a:p>
          <a:p>
            <a:pPr marL="171450" indent="-171450" algn="r" rtl="1">
              <a:buFont typeface="Arial" panose="020B0604020202020204" pitchFamily="34" charset="0"/>
              <a:buChar char="•"/>
            </a:pPr>
            <a:r>
              <a:rPr lang="ar-LB" dirty="0">
                <a:solidFill>
                  <a:srgbClr val="8145B4"/>
                </a:solidFill>
                <a:effectLst/>
                <a:latin typeface="Arial" panose="020B0604020202020204" pitchFamily="34" charset="0"/>
              </a:rPr>
              <a:t>اكتب على كلّ قسم من الكرتون كلمة من كلمات الجملة التالية: “لا أهملك ولا أتركك عيني عليك.”</a:t>
            </a:r>
          </a:p>
          <a:p>
            <a:pPr marL="171450" indent="-171450" algn="r" rtl="1">
              <a:buFont typeface="Arial" panose="020B0604020202020204" pitchFamily="34" charset="0"/>
              <a:buChar char="•"/>
            </a:pPr>
            <a:r>
              <a:rPr lang="ar-LB" dirty="0">
                <a:solidFill>
                  <a:srgbClr val="8145B4"/>
                </a:solidFill>
                <a:effectLst/>
                <a:latin typeface="Arial" panose="020B0604020202020204" pitchFamily="34" charset="0"/>
              </a:rPr>
              <a:t>قصّ من طرف كلّ قسم شكل قلب، كما في الصورة.</a:t>
            </a:r>
          </a:p>
          <a:p>
            <a:pPr marL="171450" indent="-171450" algn="r" rtl="1">
              <a:buFont typeface="Arial" panose="020B0604020202020204" pitchFamily="34" charset="0"/>
              <a:buChar char="•"/>
            </a:pPr>
            <a:r>
              <a:rPr lang="ar-LB" dirty="0">
                <a:solidFill>
                  <a:srgbClr val="8145B4"/>
                </a:solidFill>
                <a:effectLst/>
                <a:latin typeface="Arial" panose="020B0604020202020204" pitchFamily="34" charset="0"/>
              </a:rPr>
              <a:t>الصق كلّ قسم من الآية بعضها ببعض على شكل دوائر.</a:t>
            </a:r>
          </a:p>
          <a:p>
            <a:pPr marL="171450" indent="-171450" algn="r" rtl="1">
              <a:buFont typeface="Arial" panose="020B0604020202020204" pitchFamily="34" charset="0"/>
              <a:buChar char="•"/>
            </a:pPr>
            <a:r>
              <a:rPr lang="ar-LB" dirty="0">
                <a:solidFill>
                  <a:srgbClr val="8145B4"/>
                </a:solidFill>
                <a:effectLst/>
                <a:latin typeface="Arial" panose="020B0604020202020204" pitchFamily="34" charset="0"/>
              </a:rPr>
              <a:t>يصبح لديك سلسلة مكوَّنة من كلمات الآية كما في الصورة أدناه.</a:t>
            </a:r>
          </a:p>
          <a:p>
            <a:pPr marL="0" algn="r" defTabSz="914400" rtl="1" eaLnBrk="1" latinLnBrk="0" hangingPunct="1"/>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39</a:t>
            </a:fld>
            <a:endParaRPr lang="en-LB"/>
          </a:p>
        </p:txBody>
      </p:sp>
    </p:spTree>
    <p:extLst>
      <p:ext uri="{BB962C8B-B14F-4D97-AF65-F5344CB8AC3E}">
        <p14:creationId xmlns:p14="http://schemas.microsoft.com/office/powerpoint/2010/main" val="215468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dirty="0">
                <a:solidFill>
                  <a:srgbClr val="24408E"/>
                </a:solidFill>
                <a:effectLst/>
                <a:latin typeface="Arial" panose="020B0604020202020204" pitchFamily="34" charset="0"/>
              </a:rPr>
              <a:t>مرحبًا أصدقائي! أنا مسرور/ة جدًّا بهذا اللقاء الجديد معكم. أتمنّى أن تكونوا قد أمضيتم أسبوعًا مُمتعًا! اسأل الأولاد، من يريد أن يذكِّرنا بما تعلَّمناه الأسبوع الماضي؟ (اسمع الإجابات). حسنًا، قصَّتنا اليوم عن شخصيَّة متميِّزة في الكتاب المقدَّس، حيث سنسمع كيف تعامل الله معها، وكيف أنقذها من المأزق الصعب الذي كانت تمرُّ به. كما سنكتشف سلطان الله وعظمته. لكن قبل أن نبدأ برنامجنا المُنوَّع والمفيد، دعونا نحني رؤوسنا للصلاة. اسأل الأولاد، من يريد أن يصلّي ويشكر الرب على هذا اليوم؟ (اختر ولدًا وشجِّع الأولاد على الصلاة).</a:t>
            </a:r>
          </a:p>
          <a:p>
            <a:pPr marL="0" algn="r" defTabSz="914400" rtl="1" eaLnBrk="1" latinLnBrk="0" hangingPunct="1"/>
            <a:endParaRPr lang="en-LB" sz="1200" dirty="0"/>
          </a:p>
        </p:txBody>
      </p:sp>
      <p:sp>
        <p:nvSpPr>
          <p:cNvPr id="4" name="Slide Number Placeholder 3"/>
          <p:cNvSpPr>
            <a:spLocks noGrp="1"/>
          </p:cNvSpPr>
          <p:nvPr>
            <p:ph type="sldNum" sz="quarter" idx="5"/>
          </p:nvPr>
        </p:nvSpPr>
        <p:spPr/>
        <p:txBody>
          <a:bodyPr/>
          <a:lstStyle/>
          <a:p>
            <a:fld id="{0A31E068-D99C-E840-A98D-6E78081BD850}" type="slidenum">
              <a:rPr lang="en-LB" smtClean="0"/>
              <a:t>2</a:t>
            </a:fld>
            <a:endParaRPr lang="en-LB"/>
          </a:p>
        </p:txBody>
      </p:sp>
    </p:spTree>
    <p:extLst>
      <p:ext uri="{BB962C8B-B14F-4D97-AF65-F5344CB8AC3E}">
        <p14:creationId xmlns:p14="http://schemas.microsoft.com/office/powerpoint/2010/main" val="3181356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ar-LB" dirty="0">
                <a:solidFill>
                  <a:srgbClr val="24408E"/>
                </a:solidFill>
                <a:effectLst/>
                <a:latin typeface="Arial" panose="020B0604020202020204" pitchFamily="34" charset="0"/>
              </a:rPr>
              <a:t>عايز أرنم عايز أرنم من قلبي لحبيبي يسوع </a:t>
            </a:r>
          </a:p>
          <a:p>
            <a:pPr algn="ctr" rtl="1"/>
            <a:r>
              <a:rPr lang="ar-LB" dirty="0">
                <a:solidFill>
                  <a:srgbClr val="24408E"/>
                </a:solidFill>
                <a:effectLst/>
                <a:latin typeface="Arial" panose="020B0604020202020204" pitchFamily="34" charset="0"/>
              </a:rPr>
              <a:t>وأفضل أرنم كل حياتي حتى ولو في عيني دموع </a:t>
            </a:r>
          </a:p>
          <a:p>
            <a:pPr algn="ctr" rtl="1"/>
            <a:r>
              <a:rPr lang="ar-LB" dirty="0">
                <a:solidFill>
                  <a:srgbClr val="24408E"/>
                </a:solidFill>
                <a:effectLst/>
                <a:latin typeface="Arial" panose="020B0604020202020204" pitchFamily="34" charset="0"/>
              </a:rPr>
              <a:t>حتى طيور السما بتسبح إزاي أسكت طول اليوم </a:t>
            </a:r>
          </a:p>
          <a:p>
            <a:pPr algn="ctr" rtl="1"/>
            <a:r>
              <a:rPr lang="ar-LB" dirty="0">
                <a:solidFill>
                  <a:srgbClr val="24408E"/>
                </a:solidFill>
                <a:effectLst/>
                <a:latin typeface="Arial" panose="020B0604020202020204" pitchFamily="34" charset="0"/>
              </a:rPr>
              <a:t>دا إنت خالقني وعلى مثالك لازم أرنم ليك على طول </a:t>
            </a:r>
          </a:p>
          <a:p>
            <a:pPr algn="ctr" rtl="1"/>
            <a:r>
              <a:rPr lang="ar-LB" dirty="0">
                <a:solidFill>
                  <a:srgbClr val="24408E"/>
                </a:solidFill>
                <a:effectLst/>
                <a:latin typeface="Arial" panose="020B0604020202020204" pitchFamily="34" charset="0"/>
              </a:rPr>
              <a:t>لو فكرت هارنم ليه أبقى قدامك مكسوف </a:t>
            </a:r>
          </a:p>
          <a:p>
            <a:pPr algn="ctr" rtl="1"/>
            <a:r>
              <a:rPr lang="ar-LB" dirty="0">
                <a:solidFill>
                  <a:srgbClr val="24408E"/>
                </a:solidFill>
                <a:effectLst/>
                <a:latin typeface="Arial" panose="020B0604020202020204" pitchFamily="34" charset="0"/>
              </a:rPr>
              <a:t>علشان خيرك مالي حياتي ولو دورت عيني تشوف</a:t>
            </a:r>
          </a:p>
          <a:p>
            <a:pPr algn="ctr" rtl="1"/>
            <a:r>
              <a:rPr lang="ar-LB" dirty="0">
                <a:solidFill>
                  <a:srgbClr val="24408E"/>
                </a:solidFill>
                <a:effectLst/>
                <a:latin typeface="Arial" panose="020B0604020202020204" pitchFamily="34" charset="0"/>
              </a:rPr>
              <a:t>تسبيح اسمك يملا حياتي وهاسبح طول ما أنا موجود</a:t>
            </a:r>
          </a:p>
          <a:p>
            <a:pPr algn="ctr" rtl="1"/>
            <a:r>
              <a:rPr lang="ar-LB" dirty="0">
                <a:solidFill>
                  <a:srgbClr val="24408E"/>
                </a:solidFill>
                <a:effectLst/>
                <a:latin typeface="Arial" panose="020B0604020202020204" pitchFamily="34" charset="0"/>
              </a:rPr>
              <a:t>لما باسبح يهرب زعلي هللويا لاسم يسوع</a:t>
            </a:r>
          </a:p>
          <a:p>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a:t>
            </a:fld>
            <a:endParaRPr lang="en-LB"/>
          </a:p>
        </p:txBody>
      </p:sp>
    </p:spTree>
    <p:extLst>
      <p:ext uri="{BB962C8B-B14F-4D97-AF65-F5344CB8AC3E}">
        <p14:creationId xmlns:p14="http://schemas.microsoft.com/office/powerpoint/2010/main" val="777449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ar-LB" dirty="0">
                <a:solidFill>
                  <a:srgbClr val="24408E"/>
                </a:solidFill>
                <a:effectLst/>
                <a:latin typeface="Arial" panose="020B0604020202020204" pitchFamily="34" charset="0"/>
              </a:rPr>
              <a:t>- القرار -</a:t>
            </a:r>
          </a:p>
          <a:p>
            <a:pPr algn="ctr" rtl="1"/>
            <a:r>
              <a:rPr lang="ar-LB" dirty="0">
                <a:solidFill>
                  <a:srgbClr val="24408E"/>
                </a:solidFill>
                <a:effectLst/>
                <a:latin typeface="Arial" panose="020B0604020202020204" pitchFamily="34" charset="0"/>
              </a:rPr>
              <a:t>ماشي أنا ماشي انا ماشي مع يسوع</a:t>
            </a:r>
          </a:p>
          <a:p>
            <a:pPr algn="ctr" rtl="1"/>
            <a:r>
              <a:rPr lang="ar-LB" dirty="0">
                <a:solidFill>
                  <a:srgbClr val="24408E"/>
                </a:solidFill>
                <a:effectLst/>
                <a:latin typeface="Arial" panose="020B0604020202020204" pitchFamily="34" charset="0"/>
              </a:rPr>
              <a:t>حتى وأنا زعلان حتى وأنا تعبان</a:t>
            </a:r>
          </a:p>
          <a:p>
            <a:pPr algn="ctr" rtl="1"/>
            <a:r>
              <a:rPr lang="ar-LB" dirty="0">
                <a:solidFill>
                  <a:srgbClr val="24408E"/>
                </a:solidFill>
                <a:effectLst/>
                <a:latin typeface="Arial" panose="020B0604020202020204" pitchFamily="34" charset="0"/>
              </a:rPr>
              <a:t>ماشي انا ماشي انا ماشي مع يسوع</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 ١ -</a:t>
            </a:r>
          </a:p>
          <a:p>
            <a:pPr algn="ctr" rtl="1"/>
            <a:r>
              <a:rPr lang="ar-LB" dirty="0">
                <a:solidFill>
                  <a:srgbClr val="24408E"/>
                </a:solidFill>
                <a:effectLst/>
                <a:latin typeface="Arial" panose="020B0604020202020204" pitchFamily="34" charset="0"/>
              </a:rPr>
              <a:t>سكتي طويلة مليانة آلام لكن وأنا ماشي مليان بالسلام</a:t>
            </a:r>
          </a:p>
          <a:p>
            <a:pPr algn="ctr" rtl="1"/>
            <a:r>
              <a:rPr lang="ar-LB" dirty="0">
                <a:solidFill>
                  <a:srgbClr val="24408E"/>
                </a:solidFill>
                <a:effectLst/>
                <a:latin typeface="Arial" panose="020B0604020202020204" pitchFamily="34" charset="0"/>
              </a:rPr>
              <a:t>يسوع ماشي جنبي يسوع شايل عني</a:t>
            </a:r>
          </a:p>
          <a:p>
            <a:pPr algn="ctr" rtl="1"/>
            <a:r>
              <a:rPr lang="ar-LB" dirty="0">
                <a:solidFill>
                  <a:srgbClr val="24408E"/>
                </a:solidFill>
                <a:effectLst/>
                <a:latin typeface="Arial" panose="020B0604020202020204" pitchFamily="34" charset="0"/>
              </a:rPr>
              <a:t>ماشي أنا دايمًا ماشي مع يسوع</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 ٢ -</a:t>
            </a:r>
          </a:p>
          <a:p>
            <a:pPr algn="ctr" rtl="1"/>
            <a:r>
              <a:rPr lang="ar-LB" dirty="0">
                <a:solidFill>
                  <a:srgbClr val="24408E"/>
                </a:solidFill>
                <a:effectLst/>
                <a:latin typeface="Arial" panose="020B0604020202020204" pitchFamily="34" charset="0"/>
              </a:rPr>
              <a:t>بابي ضيق جدًا وبكرة سعيد يسوع ماشي جنبي طبعًا ده أكيد</a:t>
            </a:r>
          </a:p>
          <a:p>
            <a:pPr algn="ctr" rtl="1"/>
            <a:r>
              <a:rPr lang="ar-LB" dirty="0">
                <a:solidFill>
                  <a:srgbClr val="24408E"/>
                </a:solidFill>
                <a:effectLst/>
                <a:latin typeface="Arial" panose="020B0604020202020204" pitchFamily="34" charset="0"/>
              </a:rPr>
              <a:t>حتى لو بنتألم لساني بيرنم ماشي أنا دايمًا ماشي مع يسوع</a:t>
            </a:r>
          </a:p>
          <a:p>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11</a:t>
            </a:fld>
            <a:endParaRPr lang="en-LB"/>
          </a:p>
        </p:txBody>
      </p:sp>
    </p:spTree>
    <p:extLst>
      <p:ext uri="{BB962C8B-B14F-4D97-AF65-F5344CB8AC3E}">
        <p14:creationId xmlns:p14="http://schemas.microsoft.com/office/powerpoint/2010/main" val="3398351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ar-LB" dirty="0">
                <a:solidFill>
                  <a:srgbClr val="24408E"/>
                </a:solidFill>
                <a:effectLst/>
                <a:latin typeface="Arial" panose="020B0604020202020204" pitchFamily="34" charset="0"/>
              </a:rPr>
              <a:t>- القرار -</a:t>
            </a:r>
          </a:p>
          <a:p>
            <a:pPr algn="ctr" rtl="1"/>
            <a:r>
              <a:rPr lang="ar-LB" dirty="0">
                <a:solidFill>
                  <a:srgbClr val="24408E"/>
                </a:solidFill>
                <a:effectLst/>
                <a:latin typeface="Arial" panose="020B0604020202020204" pitchFamily="34" charset="0"/>
              </a:rPr>
              <a:t>إلهي كبير قويٌّ قديرٌ</a:t>
            </a:r>
          </a:p>
          <a:p>
            <a:pPr algn="ctr" rtl="1"/>
            <a:r>
              <a:rPr lang="ar-LB" dirty="0">
                <a:solidFill>
                  <a:srgbClr val="24408E"/>
                </a:solidFill>
                <a:effectLst/>
                <a:latin typeface="Arial" panose="020B0604020202020204" pitchFamily="34" charset="0"/>
              </a:rPr>
              <a:t>لا شيءَ يَسْتَحيلُ عَليْه</a:t>
            </a:r>
          </a:p>
          <a:p>
            <a:pPr algn="ctr" rtl="1"/>
            <a:r>
              <a:rPr lang="ar-LB" dirty="0">
                <a:solidFill>
                  <a:srgbClr val="24408E"/>
                </a:solidFill>
                <a:effectLst/>
                <a:latin typeface="Arial" panose="020B0604020202020204" pitchFamily="34" charset="0"/>
              </a:rPr>
              <a:t> </a:t>
            </a:r>
          </a:p>
          <a:p>
            <a:pPr algn="ctr" rtl="1"/>
            <a:r>
              <a:rPr lang="ar-LB" dirty="0">
                <a:solidFill>
                  <a:srgbClr val="24408E"/>
                </a:solidFill>
                <a:effectLst/>
                <a:latin typeface="Arial" panose="020B0604020202020204" pitchFamily="34" charset="0"/>
              </a:rPr>
              <a:t>فله الجبال</a:t>
            </a:r>
          </a:p>
          <a:p>
            <a:pPr algn="ctr" rtl="1"/>
            <a:r>
              <a:rPr lang="ar-LB" dirty="0">
                <a:solidFill>
                  <a:srgbClr val="24408E"/>
                </a:solidFill>
                <a:effectLst/>
                <a:latin typeface="Arial" panose="020B0604020202020204" pitchFamily="34" charset="0"/>
              </a:rPr>
              <a:t>وله البحار</a:t>
            </a:r>
          </a:p>
          <a:p>
            <a:pPr algn="ctr" rtl="1"/>
            <a:r>
              <a:rPr lang="ar-LB" dirty="0">
                <a:solidFill>
                  <a:srgbClr val="24408E"/>
                </a:solidFill>
                <a:effectLst/>
                <a:latin typeface="Arial" panose="020B0604020202020204" pitchFamily="34" charset="0"/>
              </a:rPr>
              <a:t>والسّموات صنعُ يديه</a:t>
            </a:r>
          </a:p>
          <a:p>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17</a:t>
            </a:fld>
            <a:endParaRPr lang="en-LB"/>
          </a:p>
        </p:txBody>
      </p:sp>
    </p:spTree>
    <p:extLst>
      <p:ext uri="{BB962C8B-B14F-4D97-AF65-F5344CB8AC3E}">
        <p14:creationId xmlns:p14="http://schemas.microsoft.com/office/powerpoint/2010/main" val="3608407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ar-LB" dirty="0">
                <a:solidFill>
                  <a:srgbClr val="24408E"/>
                </a:solidFill>
                <a:effectLst/>
                <a:latin typeface="Arial" panose="020B0604020202020204" pitchFamily="34" charset="0"/>
              </a:rPr>
              <a:t>- القرار -</a:t>
            </a:r>
          </a:p>
          <a:p>
            <a:pPr algn="ctr" rtl="1"/>
            <a:r>
              <a:rPr lang="ar-LB" dirty="0">
                <a:solidFill>
                  <a:srgbClr val="24408E"/>
                </a:solidFill>
                <a:effectLst/>
                <a:latin typeface="Arial" panose="020B0604020202020204" pitchFamily="34" charset="0"/>
              </a:rPr>
              <a:t>اتّكل على ربّك من كل قلبك</a:t>
            </a:r>
          </a:p>
          <a:p>
            <a:pPr algn="ctr" rtl="1"/>
            <a:r>
              <a:rPr lang="ar-LB" dirty="0">
                <a:solidFill>
                  <a:srgbClr val="24408E"/>
                </a:solidFill>
                <a:effectLst/>
                <a:latin typeface="Arial" panose="020B0604020202020204" pitchFamily="34" charset="0"/>
              </a:rPr>
              <a:t>صلِّ بيسمع صلاتك لأنه بيحبك</a:t>
            </a:r>
          </a:p>
          <a:p>
            <a:endParaRPr lang="en-LB" dirty="0"/>
          </a:p>
          <a:p>
            <a:pPr algn="ctr" rtl="1"/>
            <a:r>
              <a:rPr lang="ar-LB" dirty="0">
                <a:solidFill>
                  <a:srgbClr val="24408E"/>
                </a:solidFill>
                <a:effectLst/>
                <a:latin typeface="Arial" panose="020B0604020202020204" pitchFamily="34" charset="0"/>
              </a:rPr>
              <a:t>- ١ -</a:t>
            </a:r>
          </a:p>
          <a:p>
            <a:pPr algn="ctr" rtl="1"/>
            <a:r>
              <a:rPr lang="ar-LB" dirty="0">
                <a:solidFill>
                  <a:srgbClr val="24408E"/>
                </a:solidFill>
                <a:effectLst/>
                <a:latin typeface="Arial" panose="020B0604020202020204" pitchFamily="34" charset="0"/>
              </a:rPr>
              <a:t>(لمّا بكون متضايق وحسّ انّي كتير خايف</a:t>
            </a:r>
          </a:p>
          <a:p>
            <a:pPr algn="ctr" rtl="1"/>
            <a:r>
              <a:rPr lang="ar-LB" dirty="0">
                <a:solidFill>
                  <a:srgbClr val="24408E"/>
                </a:solidFill>
                <a:effectLst/>
                <a:latin typeface="Arial" panose="020B0604020202020204" pitchFamily="34" charset="0"/>
              </a:rPr>
              <a:t>بعرف الله حدّي وهو كل شي شايف)٢</a:t>
            </a:r>
          </a:p>
          <a:p>
            <a:pPr algn="ctr" rtl="1"/>
            <a:r>
              <a:rPr lang="ar-LB" dirty="0">
                <a:solidFill>
                  <a:srgbClr val="24408E"/>
                </a:solidFill>
                <a:effectLst/>
                <a:latin typeface="Arial" panose="020B0604020202020204" pitchFamily="34" charset="0"/>
              </a:rPr>
              <a:t>(اتذكّر انه مكتوب إنك أنت محبوب)٢</a:t>
            </a:r>
          </a:p>
          <a:p>
            <a:pPr algn="ctr" rtl="1"/>
            <a:r>
              <a:rPr lang="ar-LB" dirty="0">
                <a:solidFill>
                  <a:srgbClr val="24408E"/>
                </a:solidFill>
                <a:effectLst/>
                <a:latin typeface="Arial" panose="020B0604020202020204" pitchFamily="34" charset="0"/>
              </a:rPr>
              <a:t>دايماً ضل متذكر وقول</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 ٢ -</a:t>
            </a:r>
          </a:p>
          <a:p>
            <a:pPr algn="ctr" rtl="1"/>
            <a:r>
              <a:rPr lang="ar-LB" dirty="0">
                <a:solidFill>
                  <a:srgbClr val="24408E"/>
                </a:solidFill>
                <a:effectLst/>
                <a:latin typeface="Arial" panose="020B0604020202020204" pitchFamily="34" charset="0"/>
              </a:rPr>
              <a:t>(لمّا بكون  متضايق وحسّ انّي كتير خايف</a:t>
            </a:r>
          </a:p>
          <a:p>
            <a:pPr algn="ctr" rtl="1"/>
            <a:r>
              <a:rPr lang="ar-LB" dirty="0">
                <a:solidFill>
                  <a:srgbClr val="24408E"/>
                </a:solidFill>
                <a:effectLst/>
                <a:latin typeface="Arial" panose="020B0604020202020204" pitchFamily="34" charset="0"/>
              </a:rPr>
              <a:t>بعرف الله حدّي وهو كل شي شايف)٢</a:t>
            </a:r>
          </a:p>
          <a:p>
            <a:pPr algn="ctr" rtl="1"/>
            <a:r>
              <a:rPr lang="ar-LB" dirty="0">
                <a:solidFill>
                  <a:srgbClr val="24408E"/>
                </a:solidFill>
                <a:effectLst/>
                <a:latin typeface="Arial" panose="020B0604020202020204" pitchFamily="34" charset="0"/>
              </a:rPr>
              <a:t> (بعرف انه مكتوب إنّي أنا محبوب)٢</a:t>
            </a:r>
          </a:p>
          <a:p>
            <a:pPr algn="ctr" rtl="1"/>
            <a:r>
              <a:rPr lang="ar-LB" dirty="0">
                <a:solidFill>
                  <a:srgbClr val="24408E"/>
                </a:solidFill>
                <a:effectLst/>
                <a:latin typeface="Arial" panose="020B0604020202020204" pitchFamily="34" charset="0"/>
              </a:rPr>
              <a:t>رح دايماً ضل متذكّر وقول</a:t>
            </a:r>
          </a:p>
          <a:p>
            <a:pPr algn="ctr" rtl="1"/>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rtl="1"/>
            <a:r>
              <a:rPr lang="ar-LB" dirty="0">
                <a:solidFill>
                  <a:srgbClr val="24408E"/>
                </a:solidFill>
                <a:effectLst/>
                <a:latin typeface="Arial" panose="020B0604020202020204" pitchFamily="34" charset="0"/>
              </a:rPr>
              <a:t>باتكل على ربّي من كل قلبي</a:t>
            </a:r>
          </a:p>
          <a:p>
            <a:pPr algn="ctr" rtl="1"/>
            <a:r>
              <a:rPr lang="ar-LB" dirty="0">
                <a:solidFill>
                  <a:srgbClr val="24408E"/>
                </a:solidFill>
                <a:effectLst/>
                <a:latin typeface="Arial" panose="020B0604020202020204" pitchFamily="34" charset="0"/>
              </a:rPr>
              <a:t>بصلي بيسمع صلاتي لأنه بيحبني</a:t>
            </a:r>
          </a:p>
          <a:p>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24</a:t>
            </a:fld>
            <a:endParaRPr lang="en-LB"/>
          </a:p>
        </p:txBody>
      </p:sp>
    </p:spTree>
    <p:extLst>
      <p:ext uri="{BB962C8B-B14F-4D97-AF65-F5344CB8AC3E}">
        <p14:creationId xmlns:p14="http://schemas.microsoft.com/office/powerpoint/2010/main" val="213907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LB" sz="1200" b="1" kern="1200" dirty="0">
                <a:solidFill>
                  <a:schemeClr val="tx1"/>
                </a:solidFill>
                <a:effectLst/>
                <a:latin typeface="+mn-lt"/>
                <a:ea typeface="+mn-ea"/>
                <a:cs typeface="+mn-cs"/>
              </a:rPr>
              <a:t>النص الكتابي: </a:t>
            </a:r>
            <a:r>
              <a:rPr lang="ar-LB" dirty="0">
                <a:solidFill>
                  <a:srgbClr val="8A1F52"/>
                </a:solidFill>
                <a:effectLst/>
                <a:latin typeface="Arial" panose="020B0604020202020204" pitchFamily="34" charset="0"/>
              </a:rPr>
              <a:t>أعمال الرسل ٢١: ١ - ٩١</a:t>
            </a:r>
          </a:p>
          <a:p>
            <a:pPr marL="0" marR="0" lvl="0" indent="0" algn="r" defTabSz="914400" rtl="1" eaLnBrk="1" fontAlgn="auto" latinLnBrk="0" hangingPunct="1">
              <a:lnSpc>
                <a:spcPct val="100000"/>
              </a:lnSpc>
              <a:spcBef>
                <a:spcPts val="0"/>
              </a:spcBef>
              <a:spcAft>
                <a:spcPts val="0"/>
              </a:spcAft>
              <a:buClrTx/>
              <a:buSzTx/>
              <a:buFontTx/>
              <a:buNone/>
              <a:tabLst/>
              <a:defRPr/>
            </a:pPr>
            <a:endParaRPr lang="ar-LB" sz="120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lang="ar-L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31E068-D99C-E840-A98D-6E78081BD850}" type="slidenum">
              <a:rPr lang="en-LB" smtClean="0"/>
              <a:t>30</a:t>
            </a:fld>
            <a:endParaRPr lang="en-LB"/>
          </a:p>
        </p:txBody>
      </p:sp>
    </p:spTree>
    <p:extLst>
      <p:ext uri="{BB962C8B-B14F-4D97-AF65-F5344CB8AC3E}">
        <p14:creationId xmlns:p14="http://schemas.microsoft.com/office/powerpoint/2010/main" val="117918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LB" dirty="0">
                <a:solidFill>
                  <a:srgbClr val="24408E"/>
                </a:solidFill>
                <a:effectLst/>
                <a:latin typeface="Arial" panose="020B0604020202020204" pitchFamily="34" charset="0"/>
              </a:rPr>
              <a:t>المقدّمة</a:t>
            </a:r>
          </a:p>
          <a:p>
            <a:pPr algn="just" rtl="1"/>
            <a:r>
              <a:rPr lang="ar-LB" dirty="0">
                <a:solidFill>
                  <a:srgbClr val="24408E"/>
                </a:solidFill>
                <a:effectLst/>
                <a:latin typeface="Arial" panose="020B0604020202020204" pitchFamily="34" charset="0"/>
              </a:rPr>
              <a:t>كان عدد المسيحيين الذين آمنوا بيسوع يزداد يومًا بعد يوم. وكان تلاميذ يسوع يتنقلون من مكان إلى أخر يدعون الناس للخلاص من الخطيَّة ونيْل الحياة الأبديَّة. وفي يوم من الأيام، حكم ملكًا جديدًا اسمه هيرودس. هذا الملك سمع أن كثيرين من شعب مملكته لا يحبّون تلاميذ يسوع.</a:t>
            </a:r>
          </a:p>
          <a:p>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31</a:t>
            </a:fld>
            <a:endParaRPr lang="en-LB"/>
          </a:p>
        </p:txBody>
      </p:sp>
    </p:spTree>
    <p:extLst>
      <p:ext uri="{BB962C8B-B14F-4D97-AF65-F5344CB8AC3E}">
        <p14:creationId xmlns:p14="http://schemas.microsoft.com/office/powerpoint/2010/main" val="1874275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r>
              <a:rPr lang="ar-LB" dirty="0">
                <a:solidFill>
                  <a:srgbClr val="24408E"/>
                </a:solidFill>
                <a:effectLst/>
                <a:latin typeface="Arial" panose="020B0604020202020204" pitchFamily="34" charset="0"/>
              </a:rPr>
              <a:t>القبض على بطرس</a:t>
            </a:r>
          </a:p>
          <a:p>
            <a:pPr algn="just" rtl="1"/>
            <a:r>
              <a:rPr lang="ar-LB" dirty="0">
                <a:solidFill>
                  <a:srgbClr val="24408E"/>
                </a:solidFill>
                <a:effectLst/>
                <a:latin typeface="Arial" panose="020B0604020202020204" pitchFamily="34" charset="0"/>
              </a:rPr>
              <a:t>ولكي يرضي الشعب، أرسل الملك هيرودس جنوده وقبض على يعقوب الذي هو أحد تلاميذ يسوع ووضعه في السجن ثم قتله. إذ ذاك فرح أعداء يسوع بقتل يعقوب. فقرر هيرودس أن يفعل ذلك أيضًا  مع بطرس. فقبض عليه ووضعه في السجن. وكان كثير من الجنود يحرسون بطرس ليلاً ونهارًا داخل السجن، وكان مُقيَّدًا بالسلاسل بيديه الاثنتين بين اثنين من الجنود، في حين أنَّ الجنود الآخرين يحرسون الأبواب.</a:t>
            </a:r>
          </a:p>
          <a:p>
            <a:pPr algn="just" rtl="1"/>
            <a:br>
              <a:rPr lang="ar-LB" dirty="0">
                <a:solidFill>
                  <a:srgbClr val="FFBA0D"/>
                </a:solidFill>
                <a:effectLst/>
                <a:latin typeface="Arial" panose="020B0604020202020204" pitchFamily="34" charset="0"/>
              </a:rPr>
            </a:br>
            <a:endParaRPr lang="ar-LB" dirty="0">
              <a:solidFill>
                <a:srgbClr val="FFBA0D"/>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0A31E068-D99C-E840-A98D-6E78081BD850}" type="slidenum">
              <a:rPr lang="en-LB" smtClean="0"/>
              <a:t>32</a:t>
            </a:fld>
            <a:endParaRPr lang="en-LB"/>
          </a:p>
        </p:txBody>
      </p:sp>
    </p:spTree>
    <p:extLst>
      <p:ext uri="{BB962C8B-B14F-4D97-AF65-F5344CB8AC3E}">
        <p14:creationId xmlns:p14="http://schemas.microsoft.com/office/powerpoint/2010/main" val="3538092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AFFF-785C-E946-92BE-1C55F862B3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C2C166-D9F3-B743-8992-C6FA2600A2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2DE109-DED0-0F4D-8878-D2A47E0D78CF}"/>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5" name="Footer Placeholder 4">
            <a:extLst>
              <a:ext uri="{FF2B5EF4-FFF2-40B4-BE49-F238E27FC236}">
                <a16:creationId xmlns:a16="http://schemas.microsoft.com/office/drawing/2014/main" id="{603E7490-F719-CF40-9CC7-5831A2EC8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0B617-66A9-6149-A29F-5F3FA8E0C68D}"/>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94692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FD8C-9B1E-1342-BC32-3A9CD5C46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D5DCAC-38A4-B048-B17F-721F1C12A4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75E86-839C-7A42-B9D3-AC7F183E6489}"/>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5" name="Footer Placeholder 4">
            <a:extLst>
              <a:ext uri="{FF2B5EF4-FFF2-40B4-BE49-F238E27FC236}">
                <a16:creationId xmlns:a16="http://schemas.microsoft.com/office/drawing/2014/main" id="{4212F638-1E46-A548-9EDE-990AAB00D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D4D94-7F2E-2B49-A140-B6B65718F0E7}"/>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929363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2BC91-CCD3-274C-834A-23A34FD9F1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E6541-ADF7-8740-8F1C-D4385D1841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DB50A-E06D-9540-937E-E643808D6953}"/>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5" name="Footer Placeholder 4">
            <a:extLst>
              <a:ext uri="{FF2B5EF4-FFF2-40B4-BE49-F238E27FC236}">
                <a16:creationId xmlns:a16="http://schemas.microsoft.com/office/drawing/2014/main" id="{75FA476E-0297-854B-9C46-04F8A4D6B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1B7D35-C9FD-2045-98D9-1667943528D3}"/>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3683479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8402-E4AB-B444-BC99-21C850904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E0BE5-80F0-4A4F-9EC1-4DAD6F5167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C2DE2-69F4-B74A-852B-2F250FD12D86}"/>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5" name="Footer Placeholder 4">
            <a:extLst>
              <a:ext uri="{FF2B5EF4-FFF2-40B4-BE49-F238E27FC236}">
                <a16:creationId xmlns:a16="http://schemas.microsoft.com/office/drawing/2014/main" id="{EAE76DF3-980E-3246-BB0A-6B2C154C8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31B99-E15A-6644-9E92-087CFA2FFF4C}"/>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1907498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DD95A-77EB-E142-9878-5A5492E8C8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24C04-09BE-AA4A-9B24-9B4DC2106C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416160-5720-0742-A862-AF88FA4AC44F}"/>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5" name="Footer Placeholder 4">
            <a:extLst>
              <a:ext uri="{FF2B5EF4-FFF2-40B4-BE49-F238E27FC236}">
                <a16:creationId xmlns:a16="http://schemas.microsoft.com/office/drawing/2014/main" id="{F4EB0A24-477F-644B-963E-190E2BC39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28711-FF98-A042-B726-D55FE796527D}"/>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513400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213E-A72E-9B4F-BBA9-397F0649F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E2482D-4258-8948-A2C5-847AEBE560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A21A8-3524-9C4F-B91D-FD4954D07E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47583D-C173-8249-B9D8-031CB6AE23A2}"/>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6" name="Footer Placeholder 5">
            <a:extLst>
              <a:ext uri="{FF2B5EF4-FFF2-40B4-BE49-F238E27FC236}">
                <a16:creationId xmlns:a16="http://schemas.microsoft.com/office/drawing/2014/main" id="{740124CE-97DD-C641-9F9D-058D30BA4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B813FD-E0E5-4F45-9268-A69FEF840826}"/>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410192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7F2B-853C-D34E-A045-A018AD2484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10F44A-1F43-E94F-9FEC-D5429154A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BB586F-5CA7-C741-A761-B999E0AA1E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BAF0CF-EA4A-604D-857F-E0FE412082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351BE4-46E2-3349-8DC2-3C89E6E1A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E23E7-520B-044B-987C-22F763FDED8C}"/>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8" name="Footer Placeholder 7">
            <a:extLst>
              <a:ext uri="{FF2B5EF4-FFF2-40B4-BE49-F238E27FC236}">
                <a16:creationId xmlns:a16="http://schemas.microsoft.com/office/drawing/2014/main" id="{C3962948-4D82-8B48-9E66-FC67EBE361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72AE97-4496-B54D-BEF1-7736F2328CFD}"/>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331521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A6E77-1AF2-AB4F-8B21-7251D6E4F3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63A82-818E-2C4B-8A5C-4418EE9AB4A5}"/>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4" name="Footer Placeholder 3">
            <a:extLst>
              <a:ext uri="{FF2B5EF4-FFF2-40B4-BE49-F238E27FC236}">
                <a16:creationId xmlns:a16="http://schemas.microsoft.com/office/drawing/2014/main" id="{188F9A70-168B-5B47-A6F5-AE8CF78354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742234-45A9-B040-9013-EA3CED53B700}"/>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264220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E9BBF9-0500-4841-84C3-D5B051CC1C05}"/>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3" name="Footer Placeholder 2">
            <a:extLst>
              <a:ext uri="{FF2B5EF4-FFF2-40B4-BE49-F238E27FC236}">
                <a16:creationId xmlns:a16="http://schemas.microsoft.com/office/drawing/2014/main" id="{8E065E97-0368-BD4C-9581-BFEC66BAE0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1F5F06-7988-9841-8D61-692B68EE2720}"/>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157160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B1C1-0B9C-FC45-99EB-AD2D28E5C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2DB8E2-17F3-F04B-8266-AD7F70FBD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4480DB-C08D-0248-99FA-447B87F76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CC6FB9-B55E-8A42-A230-445CFC3BF9CA}"/>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6" name="Footer Placeholder 5">
            <a:extLst>
              <a:ext uri="{FF2B5EF4-FFF2-40B4-BE49-F238E27FC236}">
                <a16:creationId xmlns:a16="http://schemas.microsoft.com/office/drawing/2014/main" id="{C2B65211-534C-5940-9A7F-C2B938829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D7646-C378-3D4F-87E9-168F3A353579}"/>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114361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5439-3396-E044-9001-81497D27A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F09DFC-B2B5-A244-9953-692BA797C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83D398-CE5F-E946-8E93-0D1AE4BC2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80914-8D1A-CC42-ABBA-217EAA814A8C}"/>
              </a:ext>
            </a:extLst>
          </p:cNvPr>
          <p:cNvSpPr>
            <a:spLocks noGrp="1"/>
          </p:cNvSpPr>
          <p:nvPr>
            <p:ph type="dt" sz="half" idx="10"/>
          </p:nvPr>
        </p:nvSpPr>
        <p:spPr/>
        <p:txBody>
          <a:bodyPr/>
          <a:lstStyle/>
          <a:p>
            <a:fld id="{083F8064-137E-7649-8112-822922EBE8B2}" type="datetimeFigureOut">
              <a:rPr lang="en-US" smtClean="0"/>
              <a:t>9/27/23</a:t>
            </a:fld>
            <a:endParaRPr lang="en-US"/>
          </a:p>
        </p:txBody>
      </p:sp>
      <p:sp>
        <p:nvSpPr>
          <p:cNvPr id="6" name="Footer Placeholder 5">
            <a:extLst>
              <a:ext uri="{FF2B5EF4-FFF2-40B4-BE49-F238E27FC236}">
                <a16:creationId xmlns:a16="http://schemas.microsoft.com/office/drawing/2014/main" id="{B3D9CD86-4494-4342-B9CF-5E7932DC6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B2CDC-4D31-BF45-B430-3EC39D059054}"/>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2521573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BCD58-4CAE-A245-967E-9FF7C3E6C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A8A58C-00AF-BF47-9DA9-55B12946B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8B770-3192-334A-942C-5A35E4541C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F8064-137E-7649-8112-822922EBE8B2}" type="datetimeFigureOut">
              <a:rPr lang="en-US" smtClean="0"/>
              <a:t>9/27/23</a:t>
            </a:fld>
            <a:endParaRPr lang="en-US"/>
          </a:p>
        </p:txBody>
      </p:sp>
      <p:sp>
        <p:nvSpPr>
          <p:cNvPr id="5" name="Footer Placeholder 4">
            <a:extLst>
              <a:ext uri="{FF2B5EF4-FFF2-40B4-BE49-F238E27FC236}">
                <a16:creationId xmlns:a16="http://schemas.microsoft.com/office/drawing/2014/main" id="{ECF750BC-7BDC-0C40-A466-60F6C505A0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BA1007-B0EA-3B4D-9E00-C4C3F2FA6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29954-9407-4F49-84A0-2AF2D2877A44}" type="slidenum">
              <a:rPr lang="en-US" smtClean="0"/>
              <a:t>‹#›</a:t>
            </a:fld>
            <a:endParaRPr lang="en-US"/>
          </a:p>
        </p:txBody>
      </p:sp>
    </p:spTree>
    <p:extLst>
      <p:ext uri="{BB962C8B-B14F-4D97-AF65-F5344CB8AC3E}">
        <p14:creationId xmlns:p14="http://schemas.microsoft.com/office/powerpoint/2010/main" val="208995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817EE5E-3FB1-F4B0-A5DF-02335DE3A3F3}"/>
              </a:ext>
            </a:extLst>
          </p:cNvPr>
          <p:cNvCxnSpPr/>
          <p:nvPr/>
        </p:nvCxnSpPr>
        <p:spPr>
          <a:xfrm flipH="1">
            <a:off x="389056"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383A3A3-6C47-F382-501D-32B1D4B98E14}"/>
              </a:ext>
            </a:extLst>
          </p:cNvPr>
          <p:cNvCxnSpPr>
            <a:cxnSpLocks/>
          </p:cNvCxnSpPr>
          <p:nvPr/>
        </p:nvCxnSpPr>
        <p:spPr>
          <a:xfrm>
            <a:off x="397008"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50DCEFC-B73F-AA3D-21E8-C2F626FE1909}"/>
              </a:ext>
            </a:extLst>
          </p:cNvPr>
          <p:cNvCxnSpPr>
            <a:cxnSpLocks/>
          </p:cNvCxnSpPr>
          <p:nvPr/>
        </p:nvCxnSpPr>
        <p:spPr>
          <a:xfrm flipH="1">
            <a:off x="397008" y="6551875"/>
            <a:ext cx="11465781"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7D2E025-034C-58B8-FD7E-AECEBE608162}"/>
              </a:ext>
            </a:extLst>
          </p:cNvPr>
          <p:cNvCxnSpPr>
            <a:cxnSpLocks/>
          </p:cNvCxnSpPr>
          <p:nvPr/>
        </p:nvCxnSpPr>
        <p:spPr>
          <a:xfrm>
            <a:off x="11846886"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2638D6-65D0-57DE-633D-7AFB6A58BE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50676" y="440739"/>
            <a:ext cx="6480308" cy="3475176"/>
          </a:xfrm>
          <a:prstGeom prst="rect">
            <a:avLst/>
          </a:prstGeom>
        </p:spPr>
      </p:pic>
      <p:sp>
        <p:nvSpPr>
          <p:cNvPr id="12" name="Rectangle 11">
            <a:extLst>
              <a:ext uri="{FF2B5EF4-FFF2-40B4-BE49-F238E27FC236}">
                <a16:creationId xmlns:a16="http://schemas.microsoft.com/office/drawing/2014/main" id="{65EDAD72-E870-562B-4727-83B02C3597F1}"/>
              </a:ext>
            </a:extLst>
          </p:cNvPr>
          <p:cNvSpPr/>
          <p:nvPr/>
        </p:nvSpPr>
        <p:spPr>
          <a:xfrm>
            <a:off x="1370165" y="3244876"/>
            <a:ext cx="316785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00B050"/>
                </a:solidFill>
                <a:latin typeface="Tahoma" panose="020B0604030504040204" pitchFamily="34" charset="0"/>
                <a:ea typeface="Tahoma" panose="020B0604030504040204" pitchFamily="34" charset="0"/>
              </a:rPr>
              <a:t>الدرس ٤٤</a:t>
            </a:r>
            <a:endParaRPr lang="en-US" sz="6600" b="1" dirty="0">
              <a:ln/>
              <a:solidFill>
                <a:srgbClr val="00B050"/>
              </a:solidFill>
              <a:latin typeface="Tahoma" panose="020B0604030504040204" pitchFamily="34" charset="0"/>
              <a:ea typeface="Tahoma" panose="020B0604030504040204" pitchFamily="34" charset="0"/>
            </a:endParaRPr>
          </a:p>
        </p:txBody>
      </p:sp>
      <p:sp>
        <p:nvSpPr>
          <p:cNvPr id="13" name="Rectangle 12">
            <a:extLst>
              <a:ext uri="{FF2B5EF4-FFF2-40B4-BE49-F238E27FC236}">
                <a16:creationId xmlns:a16="http://schemas.microsoft.com/office/drawing/2014/main" id="{75658E1A-C7D8-5532-199A-C3521F64AD79}"/>
              </a:ext>
            </a:extLst>
          </p:cNvPr>
          <p:cNvSpPr/>
          <p:nvPr/>
        </p:nvSpPr>
        <p:spPr>
          <a:xfrm>
            <a:off x="884448" y="4269852"/>
            <a:ext cx="4466228" cy="212365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7030A0"/>
                </a:solidFill>
                <a:latin typeface="Tahoma" panose="020B0604030504040204" pitchFamily="34" charset="0"/>
                <a:ea typeface="Tahoma" panose="020B0604030504040204" pitchFamily="34" charset="0"/>
              </a:rPr>
              <a:t>هروب بطرس من السجن</a:t>
            </a:r>
            <a:endParaRPr lang="en-US" sz="6600" b="1" dirty="0">
              <a:ln/>
              <a:solidFill>
                <a:srgbClr val="7030A0"/>
              </a:solidFill>
              <a:latin typeface="Tahoma" panose="020B0604030504040204" pitchFamily="34" charset="0"/>
              <a:ea typeface="Tahoma" panose="020B0604030504040204" pitchFamily="34" charset="0"/>
            </a:endParaRPr>
          </a:p>
        </p:txBody>
      </p:sp>
    </p:spTree>
    <p:extLst>
      <p:ext uri="{BB962C8B-B14F-4D97-AF65-F5344CB8AC3E}">
        <p14:creationId xmlns:p14="http://schemas.microsoft.com/office/powerpoint/2010/main" val="2795601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53225" y="2071924"/>
            <a:ext cx="11473732" cy="2168863"/>
          </a:xfrm>
          <a:prstGeom prst="rect">
            <a:avLst/>
          </a:prstGeom>
        </p:spPr>
        <p:txBody>
          <a:bodyPr wrap="square">
            <a:spAutoFit/>
          </a:bodyPr>
          <a:lstStyle/>
          <a:p>
            <a:pPr algn="ctr" rtl="1">
              <a:lnSpc>
                <a:spcPct val="150000"/>
              </a:lnSpc>
            </a:pPr>
            <a:r>
              <a:rPr lang="en-US" sz="4800" b="1" i="0" dirty="0">
                <a:solidFill>
                  <a:srgbClr val="273582"/>
                </a:solidFill>
                <a:effectLst/>
                <a:latin typeface="Arial" panose="020B0604020202020204" pitchFamily="34" charset="0"/>
                <a:cs typeface="Arial" panose="020B0604020202020204" pitchFamily="34" charset="0"/>
              </a:rPr>
              <a:t>)</a:t>
            </a:r>
            <a:r>
              <a:rPr lang="ar-LB" sz="4800" b="1" i="0" dirty="0">
                <a:solidFill>
                  <a:srgbClr val="273582"/>
                </a:solidFill>
                <a:effectLst/>
                <a:latin typeface="Tahoma" panose="020B0604030504040204" pitchFamily="34" charset="0"/>
              </a:rPr>
              <a:t>عايز أرنم عايز أرنم من قلبي لحبيبي يسوع</a:t>
            </a:r>
          </a:p>
          <a:p>
            <a:pPr algn="ctr" rtl="1">
              <a:lnSpc>
                <a:spcPct val="150000"/>
              </a:lnSpc>
            </a:pPr>
            <a:r>
              <a:rPr lang="ar-LB" sz="4800" b="1" i="0" dirty="0">
                <a:solidFill>
                  <a:srgbClr val="273582"/>
                </a:solidFill>
                <a:effectLst/>
                <a:latin typeface="Tahoma" panose="020B0604030504040204" pitchFamily="34" charset="0"/>
              </a:rPr>
              <a:t>وأفضل أرنم كل حياتي حتى ولو في عيني دموع</a:t>
            </a:r>
            <a:r>
              <a:rPr lang="en-US" sz="4800" b="1" i="0" dirty="0">
                <a:solidFill>
                  <a:srgbClr val="273582"/>
                </a:solidFill>
                <a:effectLst/>
                <a:latin typeface="Arial" panose="020B0604020202020204" pitchFamily="34" charset="0"/>
                <a:cs typeface="Arial" panose="020B0604020202020204" pitchFamily="34" charset="0"/>
              </a:rPr>
              <a:t>(٥</a:t>
            </a:r>
            <a:endParaRPr lang="ar-LB" sz="4800" b="1" i="0" dirty="0">
              <a:solidFill>
                <a:srgbClr val="27358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232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12564" y="1558610"/>
            <a:ext cx="5195540" cy="341632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7200" b="1" dirty="0">
                <a:ln/>
                <a:solidFill>
                  <a:srgbClr val="00B050"/>
                </a:solidFill>
                <a:latin typeface="Tahoma" panose="020B0604030504040204" pitchFamily="34" charset="0"/>
                <a:ea typeface="Tahoma" panose="020B0604030504040204" pitchFamily="34" charset="0"/>
              </a:rPr>
              <a:t>ترنيمة:</a:t>
            </a:r>
          </a:p>
          <a:p>
            <a:pPr algn="ctr"/>
            <a:r>
              <a:rPr lang="ar-LB" sz="7200" b="0" i="0" dirty="0">
                <a:solidFill>
                  <a:srgbClr val="7030A0"/>
                </a:solidFill>
                <a:effectLst/>
                <a:latin typeface="Tahoma" panose="020B0604030504040204" pitchFamily="34" charset="0"/>
              </a:rPr>
              <a:t>ماشي أنا مع يسوع </a:t>
            </a:r>
            <a:endParaRPr lang="en-US" sz="7200"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ترنيمة ماشى أنا .. ماشى مع يسوع">
            <a:hlinkClick r:id="" action="ppaction://media"/>
            <a:extLst>
              <a:ext uri="{FF2B5EF4-FFF2-40B4-BE49-F238E27FC236}">
                <a16:creationId xmlns:a16="http://schemas.microsoft.com/office/drawing/2014/main" id="{21A0E768-A0CF-4458-BDDB-8F62C2F306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56313" y="817248"/>
            <a:ext cx="609600" cy="609600"/>
          </a:xfrm>
          <a:prstGeom prst="rect">
            <a:avLst/>
          </a:prstGeom>
        </p:spPr>
      </p:pic>
    </p:spTree>
    <p:extLst>
      <p:ext uri="{BB962C8B-B14F-4D97-AF65-F5344CB8AC3E}">
        <p14:creationId xmlns:p14="http://schemas.microsoft.com/office/powerpoint/2010/main" val="2328563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003710" y="1045859"/>
            <a:ext cx="11473732" cy="4076244"/>
          </a:xfrm>
          <a:prstGeom prst="rect">
            <a:avLst/>
          </a:prstGeom>
        </p:spPr>
        <p:txBody>
          <a:bodyPr wrap="square">
            <a:spAutoFit/>
          </a:bodyPr>
          <a:lstStyle/>
          <a:p>
            <a:pPr marL="914400" algn="ctr" rtl="1">
              <a:lnSpc>
                <a:spcPct val="150000"/>
              </a:lnSpc>
              <a:spcBef>
                <a:spcPts val="0"/>
              </a:spcBef>
              <a:spcAft>
                <a:spcPts val="0"/>
              </a:spcAft>
            </a:pPr>
            <a:r>
              <a:rPr lang="en-US" sz="6000" b="1" i="0" u="none" strike="noStrike" dirty="0">
                <a:solidFill>
                  <a:srgbClr val="273582"/>
                </a:solidFill>
                <a:effectLst/>
                <a:latin typeface="Arial" panose="020B0604020202020204" pitchFamily="34" charset="0"/>
              </a:rPr>
              <a:t>)</a:t>
            </a:r>
            <a:r>
              <a:rPr lang="ar-LB" sz="6000" b="1" i="0" u="none" strike="noStrike" dirty="0">
                <a:solidFill>
                  <a:srgbClr val="273582"/>
                </a:solidFill>
                <a:effectLst/>
                <a:latin typeface="Arial" panose="020B0604020202020204" pitchFamily="34" charset="0"/>
              </a:rPr>
              <a:t>ماشي انا ماشي انا ماشي مع يسوع</a:t>
            </a:r>
            <a:r>
              <a:rPr lang="en-US" sz="6000" b="1" i="0" dirty="0">
                <a:solidFill>
                  <a:srgbClr val="273582"/>
                </a:solidFill>
                <a:effectLst/>
                <a:latin typeface="Arial" panose="020B0604020202020204" pitchFamily="34" charset="0"/>
              </a:rPr>
              <a:t>(٢</a:t>
            </a:r>
            <a:endParaRPr lang="ar-LB" sz="6000" b="1" i="0" u="none" strike="noStrike" dirty="0">
              <a:solidFill>
                <a:srgbClr val="273582"/>
              </a:solidFill>
              <a:effectLst/>
              <a:latin typeface="Arial" panose="020B0604020202020204" pitchFamily="34" charset="0"/>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حتى وانا زعلان .. حتى وانا تعبان</a:t>
            </a:r>
            <a:endParaRPr lang="ar-LB" sz="6000" b="1" dirty="0">
              <a:solidFill>
                <a:srgbClr val="273582"/>
              </a:solidFill>
              <a:effectLst/>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ماشي انا ماشي انا ماشي مع يسوع</a:t>
            </a:r>
            <a:endParaRPr lang="ar-LB" sz="6000" b="1" dirty="0">
              <a:solidFill>
                <a:srgbClr val="273582"/>
              </a:solidFill>
              <a:effectLst/>
            </a:endParaRPr>
          </a:p>
        </p:txBody>
      </p:sp>
    </p:spTree>
    <p:extLst>
      <p:ext uri="{BB962C8B-B14F-4D97-AF65-F5344CB8AC3E}">
        <p14:creationId xmlns:p14="http://schemas.microsoft.com/office/powerpoint/2010/main" val="2338222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883638" y="463968"/>
            <a:ext cx="11473732" cy="5461239"/>
          </a:xfrm>
          <a:prstGeom prst="rect">
            <a:avLst/>
          </a:prstGeom>
        </p:spPr>
        <p:txBody>
          <a:bodyPr wrap="square">
            <a:spAutoFit/>
          </a:bodyPr>
          <a:lstStyle/>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سكتي طويلة مليانة آلام </a:t>
            </a:r>
            <a:endParaRPr lang="ar-LB" sz="6000" b="1" dirty="0">
              <a:solidFill>
                <a:srgbClr val="273582"/>
              </a:solidFill>
              <a:effectLst/>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لكن وانا ماشي مليان بالسلام</a:t>
            </a:r>
            <a:endParaRPr lang="ar-LB" sz="6000" b="1" dirty="0">
              <a:solidFill>
                <a:srgbClr val="273582"/>
              </a:solidFill>
              <a:effectLst/>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يسوع ماشي جمبي يسوع شايل عني</a:t>
            </a:r>
            <a:endParaRPr lang="ar-LB" sz="6000" b="1" dirty="0">
              <a:solidFill>
                <a:srgbClr val="273582"/>
              </a:solidFill>
              <a:effectLst/>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ماشي انا دايما ماشي مع يسوع</a:t>
            </a:r>
            <a:endParaRPr lang="ar-LB" sz="6000" b="1" dirty="0">
              <a:solidFill>
                <a:srgbClr val="273582"/>
              </a:solidFill>
              <a:effectLst/>
            </a:endParaRPr>
          </a:p>
        </p:txBody>
      </p:sp>
    </p:spTree>
    <p:extLst>
      <p:ext uri="{BB962C8B-B14F-4D97-AF65-F5344CB8AC3E}">
        <p14:creationId xmlns:p14="http://schemas.microsoft.com/office/powerpoint/2010/main" val="271610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883638" y="463968"/>
            <a:ext cx="11473732" cy="5461239"/>
          </a:xfrm>
          <a:prstGeom prst="rect">
            <a:avLst/>
          </a:prstGeom>
        </p:spPr>
        <p:txBody>
          <a:bodyPr wrap="square">
            <a:spAutoFit/>
          </a:bodyPr>
          <a:lstStyle/>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ماشي انا ماشي انا ماشي مع يسوع</a:t>
            </a: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ماشي انا ماشي انا ماشي مع يسوع</a:t>
            </a:r>
            <a:endParaRPr lang="en-US" sz="6000" b="1" dirty="0">
              <a:solidFill>
                <a:srgbClr val="273582"/>
              </a:solidFill>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حتى وانا زعلان .. حتى وانا تعبان</a:t>
            </a:r>
            <a:endParaRPr lang="ar-LB" sz="6000" b="1" dirty="0">
              <a:solidFill>
                <a:srgbClr val="273582"/>
              </a:solidFill>
              <a:effectLst/>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ماشي انا ماشي انا ماشي مع يسوع</a:t>
            </a:r>
            <a:endParaRPr lang="ar-LB" sz="6000" b="1" dirty="0">
              <a:solidFill>
                <a:srgbClr val="273582"/>
              </a:solidFill>
              <a:effectLst/>
            </a:endParaRPr>
          </a:p>
        </p:txBody>
      </p:sp>
    </p:spTree>
    <p:extLst>
      <p:ext uri="{BB962C8B-B14F-4D97-AF65-F5344CB8AC3E}">
        <p14:creationId xmlns:p14="http://schemas.microsoft.com/office/powerpoint/2010/main" val="1816463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883638" y="502878"/>
            <a:ext cx="11473732" cy="5461239"/>
          </a:xfrm>
          <a:prstGeom prst="rect">
            <a:avLst/>
          </a:prstGeom>
        </p:spPr>
        <p:txBody>
          <a:bodyPr wrap="square">
            <a:spAutoFit/>
          </a:bodyPr>
          <a:lstStyle/>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بابي ضيق جدا وانا سعيد</a:t>
            </a:r>
            <a:endParaRPr lang="ar-LB" sz="6000" b="1" dirty="0">
              <a:solidFill>
                <a:srgbClr val="273582"/>
              </a:solidFill>
              <a:effectLst/>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يسوع ماشي جمبي طبعا شي اكيد</a:t>
            </a:r>
            <a:endParaRPr lang="ar-LB" sz="6000" b="1" dirty="0">
              <a:solidFill>
                <a:srgbClr val="273582"/>
              </a:solidFill>
              <a:effectLst/>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حتى لو بتألم لساني برنم</a:t>
            </a:r>
            <a:endParaRPr lang="ar-LB" sz="6000" b="1" dirty="0">
              <a:solidFill>
                <a:srgbClr val="273582"/>
              </a:solidFill>
              <a:effectLst/>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ماشي انا دايما ماشي مع يسوع</a:t>
            </a:r>
            <a:endParaRPr lang="ar-LB" sz="6000" b="1" dirty="0">
              <a:solidFill>
                <a:srgbClr val="273582"/>
              </a:solidFill>
              <a:effectLst/>
            </a:endParaRPr>
          </a:p>
        </p:txBody>
      </p:sp>
    </p:spTree>
    <p:extLst>
      <p:ext uri="{BB962C8B-B14F-4D97-AF65-F5344CB8AC3E}">
        <p14:creationId xmlns:p14="http://schemas.microsoft.com/office/powerpoint/2010/main" val="4208933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883638" y="463968"/>
            <a:ext cx="11473732" cy="5461239"/>
          </a:xfrm>
          <a:prstGeom prst="rect">
            <a:avLst/>
          </a:prstGeom>
        </p:spPr>
        <p:txBody>
          <a:bodyPr wrap="square">
            <a:spAutoFit/>
          </a:bodyPr>
          <a:lstStyle/>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ماشي انا ماشي انا ماشي مع يسوع</a:t>
            </a: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ماشي انا ماشي انا ماشي مع يسوع</a:t>
            </a:r>
            <a:endParaRPr lang="en-US" sz="6000" b="1" dirty="0">
              <a:solidFill>
                <a:srgbClr val="273582"/>
              </a:solidFill>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حتى وانا زعلان .. حتى وانا تعبان</a:t>
            </a:r>
            <a:endParaRPr lang="ar-LB" sz="6000" b="1" dirty="0">
              <a:solidFill>
                <a:srgbClr val="273582"/>
              </a:solidFill>
              <a:effectLst/>
            </a:endParaRPr>
          </a:p>
          <a:p>
            <a:pPr marL="914400" algn="ctr" rtl="1">
              <a:lnSpc>
                <a:spcPct val="150000"/>
              </a:lnSpc>
              <a:spcBef>
                <a:spcPts val="0"/>
              </a:spcBef>
              <a:spcAft>
                <a:spcPts val="0"/>
              </a:spcAft>
            </a:pPr>
            <a:r>
              <a:rPr lang="ar-LB" sz="6000" b="1" i="0" u="none" strike="noStrike" dirty="0">
                <a:solidFill>
                  <a:srgbClr val="273582"/>
                </a:solidFill>
                <a:effectLst/>
                <a:latin typeface="Arial" panose="020B0604020202020204" pitchFamily="34" charset="0"/>
              </a:rPr>
              <a:t>ماشي انا ماشي انا ماشي مع يسوع</a:t>
            </a:r>
            <a:endParaRPr lang="ar-LB" sz="6000" b="1" dirty="0">
              <a:solidFill>
                <a:srgbClr val="273582"/>
              </a:solidFill>
              <a:effectLst/>
            </a:endParaRPr>
          </a:p>
        </p:txBody>
      </p:sp>
    </p:spTree>
    <p:extLst>
      <p:ext uri="{BB962C8B-B14F-4D97-AF65-F5344CB8AC3E}">
        <p14:creationId xmlns:p14="http://schemas.microsoft.com/office/powerpoint/2010/main" val="2033383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326951" y="1558610"/>
            <a:ext cx="5805370" cy="221599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7200" b="1" dirty="0">
                <a:ln/>
                <a:solidFill>
                  <a:srgbClr val="00B050"/>
                </a:solidFill>
                <a:latin typeface="Tahoma" panose="020B0604030504040204" pitchFamily="34" charset="0"/>
                <a:ea typeface="Tahoma" panose="020B0604030504040204" pitchFamily="34" charset="0"/>
              </a:rPr>
              <a:t>ترنيمة:</a:t>
            </a:r>
            <a:endParaRPr lang="en-US" sz="7200" b="1" dirty="0">
              <a:ln/>
              <a:solidFill>
                <a:srgbClr val="00B050"/>
              </a:solidFill>
              <a:latin typeface="Tahoma" panose="020B0604030504040204" pitchFamily="34" charset="0"/>
              <a:ea typeface="Tahoma" panose="020B0604030504040204" pitchFamily="34" charset="0"/>
            </a:endParaRPr>
          </a:p>
          <a:p>
            <a:pPr algn="ctr"/>
            <a:r>
              <a:rPr lang="ar-LB" sz="6600" b="0" i="0" dirty="0">
                <a:solidFill>
                  <a:srgbClr val="7030A0"/>
                </a:solidFill>
                <a:effectLst/>
                <a:latin typeface="Tahoma" panose="020B0604030504040204" pitchFamily="34" charset="0"/>
              </a:rPr>
              <a:t>إلهي كبيرٌ</a:t>
            </a:r>
            <a:endParaRPr lang="ar-SA" sz="6600" b="1"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3" name="الهي كبير">
            <a:hlinkClick r:id="" action="ppaction://media"/>
            <a:extLst>
              <a:ext uri="{FF2B5EF4-FFF2-40B4-BE49-F238E27FC236}">
                <a16:creationId xmlns:a16="http://schemas.microsoft.com/office/drawing/2014/main" id="{BFC77F12-CAC3-48ED-B052-D677B15E5E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33537" y="629556"/>
            <a:ext cx="609600" cy="609600"/>
          </a:xfrm>
          <a:prstGeom prst="rect">
            <a:avLst/>
          </a:prstGeom>
        </p:spPr>
      </p:pic>
    </p:spTree>
    <p:extLst>
      <p:ext uri="{BB962C8B-B14F-4D97-AF65-F5344CB8AC3E}">
        <p14:creationId xmlns:p14="http://schemas.microsoft.com/office/powerpoint/2010/main" val="125091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462602" y="2141250"/>
            <a:ext cx="9159203" cy="2431371"/>
          </a:xfrm>
          <a:prstGeom prst="rect">
            <a:avLst/>
          </a:prstGeom>
        </p:spPr>
        <p:txBody>
          <a:bodyPr wrap="square">
            <a:spAutoFit/>
          </a:bodyPr>
          <a:lstStyle/>
          <a:p>
            <a:pPr algn="ctr" rtl="1">
              <a:lnSpc>
                <a:spcPct val="150000"/>
              </a:lnSpc>
            </a:pPr>
            <a:r>
              <a:rPr lang="en-US" sz="5400" i="0" dirty="0">
                <a:solidFill>
                  <a:srgbClr val="273582"/>
                </a:solidFill>
                <a:effectLst/>
                <a:latin typeface="Tahoma" panose="020B0604030504040204" pitchFamily="34" charset="0"/>
              </a:rPr>
              <a:t>)</a:t>
            </a:r>
            <a:r>
              <a:rPr lang="ar-LB" sz="5400" b="1" i="0" dirty="0">
                <a:solidFill>
                  <a:srgbClr val="273582"/>
                </a:solidFill>
                <a:effectLst/>
                <a:latin typeface="Tahoma" panose="020B0604030504040204" pitchFamily="34" charset="0"/>
              </a:rPr>
              <a:t>إلهي كبيرٌ قويٌ قديرٌ</a:t>
            </a:r>
          </a:p>
          <a:p>
            <a:pPr algn="ctr" rtl="1">
              <a:lnSpc>
                <a:spcPct val="150000"/>
              </a:lnSpc>
            </a:pPr>
            <a:r>
              <a:rPr lang="ar-LB" sz="5400" b="1" i="0" dirty="0">
                <a:solidFill>
                  <a:srgbClr val="273582"/>
                </a:solidFill>
                <a:effectLst/>
                <a:latin typeface="Tahoma" panose="020B0604030504040204" pitchFamily="34" charset="0"/>
              </a:rPr>
              <a:t>لا شيء يستحيل عليه</a:t>
            </a:r>
            <a:r>
              <a:rPr lang="ar-LB" sz="5400" i="0" dirty="0">
                <a:solidFill>
                  <a:srgbClr val="273582"/>
                </a:solidFill>
                <a:effectLst/>
                <a:latin typeface="Tahoma" panose="020B0604030504040204" pitchFamily="34" charset="0"/>
              </a:rPr>
              <a:t>)</a:t>
            </a:r>
            <a:r>
              <a:rPr lang="en-US" sz="5400" b="0" i="0" dirty="0">
                <a:solidFill>
                  <a:srgbClr val="000000"/>
                </a:solidFill>
                <a:effectLst/>
                <a:latin typeface="Tahoma" panose="020B0604030504040204" pitchFamily="34" charset="0"/>
              </a:rPr>
              <a:t> </a:t>
            </a:r>
            <a:r>
              <a:rPr lang="en-US" sz="5400" b="1" i="0" dirty="0">
                <a:solidFill>
                  <a:srgbClr val="273582"/>
                </a:solidFill>
                <a:effectLst/>
                <a:latin typeface="Tahoma" panose="020B0604030504040204" pitchFamily="34" charset="0"/>
              </a:rPr>
              <a:t>٢</a:t>
            </a:r>
            <a:endParaRPr lang="ar-LB" sz="5400" b="1" i="0" dirty="0">
              <a:solidFill>
                <a:srgbClr val="273582"/>
              </a:solidFill>
              <a:effectLst/>
              <a:latin typeface="Tahoma" panose="020B0604030504040204" pitchFamily="34" charset="0"/>
            </a:endParaRPr>
          </a:p>
        </p:txBody>
      </p:sp>
    </p:spTree>
    <p:extLst>
      <p:ext uri="{BB962C8B-B14F-4D97-AF65-F5344CB8AC3E}">
        <p14:creationId xmlns:p14="http://schemas.microsoft.com/office/powerpoint/2010/main" val="3828054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462602" y="1810510"/>
            <a:ext cx="9159203" cy="243137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فله الجبال وله البحار</a:t>
            </a:r>
          </a:p>
          <a:p>
            <a:pPr algn="ctr" rtl="1">
              <a:lnSpc>
                <a:spcPct val="150000"/>
              </a:lnSpc>
            </a:pPr>
            <a:r>
              <a:rPr lang="ar-LB" sz="5400" b="1" i="0" dirty="0">
                <a:solidFill>
                  <a:srgbClr val="273582"/>
                </a:solidFill>
                <a:effectLst/>
                <a:latin typeface="Tahoma" panose="020B0604030504040204" pitchFamily="34" charset="0"/>
              </a:rPr>
              <a:t>والسموات صنع يديه </a:t>
            </a:r>
          </a:p>
        </p:txBody>
      </p:sp>
    </p:spTree>
    <p:extLst>
      <p:ext uri="{BB962C8B-B14F-4D97-AF65-F5344CB8AC3E}">
        <p14:creationId xmlns:p14="http://schemas.microsoft.com/office/powerpoint/2010/main" val="229239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flipH="1">
            <a:off x="453224" y="302150"/>
            <a:ext cx="7952" cy="2203063"/>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50025"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5133536"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430743" y="6551875"/>
            <a:ext cx="6496214"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A6F6DF2-A798-5A42-BCE5-B2B2937DA8AB}"/>
              </a:ext>
            </a:extLst>
          </p:cNvPr>
          <p:cNvSpPr/>
          <p:nvPr/>
        </p:nvSpPr>
        <p:spPr>
          <a:xfrm>
            <a:off x="4375558" y="414502"/>
            <a:ext cx="282962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9600" b="1" dirty="0">
                <a:ln/>
                <a:solidFill>
                  <a:srgbClr val="7030A0"/>
                </a:solidFill>
                <a:latin typeface="Tahoma" panose="020B0604030504040204" pitchFamily="34" charset="0"/>
                <a:ea typeface="Tahoma" panose="020B0604030504040204" pitchFamily="34" charset="0"/>
              </a:rPr>
              <a:t>ترحيب</a:t>
            </a:r>
            <a:endParaRPr lang="en-US" sz="8000" b="1" dirty="0">
              <a:ln/>
              <a:solidFill>
                <a:srgbClr val="7030A0"/>
              </a:solidFill>
              <a:latin typeface="Tahoma" panose="020B0604030504040204" pitchFamily="34" charset="0"/>
              <a:ea typeface="Tahoma" panose="020B0604030504040204" pitchFamily="34" charset="0"/>
            </a:endParaRPr>
          </a:p>
        </p:txBody>
      </p:sp>
      <p:pic>
        <p:nvPicPr>
          <p:cNvPr id="26" name="Picture 25" descr="A group of children's toys&#10;&#10;Description automatically generated with low confidence">
            <a:extLst>
              <a:ext uri="{FF2B5EF4-FFF2-40B4-BE49-F238E27FC236}">
                <a16:creationId xmlns:a16="http://schemas.microsoft.com/office/drawing/2014/main" id="{E79340FE-D20D-402C-9983-B7BC3FD3D4FF}"/>
              </a:ext>
            </a:extLst>
          </p:cNvPr>
          <p:cNvPicPr>
            <a:picLocks noChangeAspect="1"/>
          </p:cNvPicPr>
          <p:nvPr/>
        </p:nvPicPr>
        <p:blipFill>
          <a:blip r:embed="rId3"/>
          <a:stretch>
            <a:fillRect/>
          </a:stretch>
        </p:blipFill>
        <p:spPr>
          <a:xfrm>
            <a:off x="3528371" y="2773856"/>
            <a:ext cx="4523996" cy="3640403"/>
          </a:xfrm>
          <a:prstGeom prst="rect">
            <a:avLst/>
          </a:prstGeom>
        </p:spPr>
      </p:pic>
      <p:pic>
        <p:nvPicPr>
          <p:cNvPr id="28" name="Picture 27" descr="Shape, arrow&#10;&#10;Description automatically generated">
            <a:extLst>
              <a:ext uri="{FF2B5EF4-FFF2-40B4-BE49-F238E27FC236}">
                <a16:creationId xmlns:a16="http://schemas.microsoft.com/office/drawing/2014/main" id="{DA2F5B56-1009-4F97-89AC-D149ADBA78FE}"/>
              </a:ext>
            </a:extLst>
          </p:cNvPr>
          <p:cNvPicPr>
            <a:picLocks noChangeAspect="1"/>
          </p:cNvPicPr>
          <p:nvPr/>
        </p:nvPicPr>
        <p:blipFill>
          <a:blip r:embed="rId4"/>
          <a:stretch>
            <a:fillRect/>
          </a:stretch>
        </p:blipFill>
        <p:spPr>
          <a:xfrm>
            <a:off x="3509236" y="1973086"/>
            <a:ext cx="2946102" cy="2105235"/>
          </a:xfrm>
          <a:prstGeom prst="rect">
            <a:avLst/>
          </a:prstGeom>
        </p:spPr>
      </p:pic>
      <p:sp>
        <p:nvSpPr>
          <p:cNvPr id="30" name="TextBox 29">
            <a:extLst>
              <a:ext uri="{FF2B5EF4-FFF2-40B4-BE49-F238E27FC236}">
                <a16:creationId xmlns:a16="http://schemas.microsoft.com/office/drawing/2014/main" id="{6365D21A-B0D7-484E-ACB0-18F85A3C4E5E}"/>
              </a:ext>
            </a:extLst>
          </p:cNvPr>
          <p:cNvSpPr txBox="1"/>
          <p:nvPr/>
        </p:nvSpPr>
        <p:spPr>
          <a:xfrm>
            <a:off x="3977633" y="2505213"/>
            <a:ext cx="2094322" cy="830997"/>
          </a:xfrm>
          <a:prstGeom prst="rect">
            <a:avLst/>
          </a:prstGeom>
          <a:noFill/>
        </p:spPr>
        <p:txBody>
          <a:bodyPr wrap="square" rtlCol="0">
            <a:spAutoFit/>
          </a:bodyPr>
          <a:lstStyle/>
          <a:p>
            <a:r>
              <a:rPr lang="ar-LB" sz="4800" dirty="0">
                <a:solidFill>
                  <a:srgbClr val="7030A0"/>
                </a:solidFill>
              </a:rPr>
              <a:t>مرحباااااا</a:t>
            </a:r>
            <a:endParaRPr lang="en-US" sz="4800" dirty="0">
              <a:solidFill>
                <a:srgbClr val="7030A0"/>
              </a:solidFill>
            </a:endParaRPr>
          </a:p>
        </p:txBody>
      </p:sp>
      <p:pic>
        <p:nvPicPr>
          <p:cNvPr id="6" name="Picture 5">
            <a:extLst>
              <a:ext uri="{FF2B5EF4-FFF2-40B4-BE49-F238E27FC236}">
                <a16:creationId xmlns:a16="http://schemas.microsoft.com/office/drawing/2014/main" id="{0CD1DFEC-6235-2E94-E5AC-C5877F043C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3527416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462602" y="1810510"/>
            <a:ext cx="9159203" cy="243137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إلهي كبيرٌ قويٌ قديرٌ</a:t>
            </a:r>
          </a:p>
          <a:p>
            <a:pPr algn="ctr" rtl="1">
              <a:lnSpc>
                <a:spcPct val="150000"/>
              </a:lnSpc>
            </a:pPr>
            <a:r>
              <a:rPr lang="ar-LB" sz="5400" b="1" i="0" dirty="0">
                <a:solidFill>
                  <a:srgbClr val="273582"/>
                </a:solidFill>
                <a:effectLst/>
                <a:latin typeface="Tahoma" panose="020B0604030504040204" pitchFamily="34" charset="0"/>
              </a:rPr>
              <a:t>لا شيء يستحيل عليه</a:t>
            </a:r>
          </a:p>
        </p:txBody>
      </p:sp>
    </p:spTree>
    <p:extLst>
      <p:ext uri="{BB962C8B-B14F-4D97-AF65-F5344CB8AC3E}">
        <p14:creationId xmlns:p14="http://schemas.microsoft.com/office/powerpoint/2010/main" val="1033081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462602" y="1810510"/>
            <a:ext cx="9159203" cy="243137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إلهي كبيرٌ قويٌ قديرٌ</a:t>
            </a:r>
          </a:p>
          <a:p>
            <a:pPr algn="ctr" rtl="1">
              <a:lnSpc>
                <a:spcPct val="150000"/>
              </a:lnSpc>
            </a:pPr>
            <a:r>
              <a:rPr lang="ar-LB" sz="5400" b="1" i="0" dirty="0">
                <a:solidFill>
                  <a:srgbClr val="273582"/>
                </a:solidFill>
                <a:effectLst/>
                <a:latin typeface="Tahoma" panose="020B0604030504040204" pitchFamily="34" charset="0"/>
              </a:rPr>
              <a:t>لا شيء يستحيل عليه</a:t>
            </a:r>
          </a:p>
        </p:txBody>
      </p:sp>
    </p:spTree>
    <p:extLst>
      <p:ext uri="{BB962C8B-B14F-4D97-AF65-F5344CB8AC3E}">
        <p14:creationId xmlns:p14="http://schemas.microsoft.com/office/powerpoint/2010/main" val="2539738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462602" y="1810510"/>
            <a:ext cx="9159203" cy="243137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فله الجبال وله البحار</a:t>
            </a:r>
          </a:p>
          <a:p>
            <a:pPr algn="ctr" rtl="1">
              <a:lnSpc>
                <a:spcPct val="150000"/>
              </a:lnSpc>
            </a:pPr>
            <a:r>
              <a:rPr lang="ar-LB" sz="5400" b="1" i="0" dirty="0">
                <a:solidFill>
                  <a:srgbClr val="273582"/>
                </a:solidFill>
                <a:effectLst/>
                <a:latin typeface="Tahoma" panose="020B0604030504040204" pitchFamily="34" charset="0"/>
              </a:rPr>
              <a:t>والسموات صنع يديه </a:t>
            </a:r>
          </a:p>
        </p:txBody>
      </p:sp>
    </p:spTree>
    <p:extLst>
      <p:ext uri="{BB962C8B-B14F-4D97-AF65-F5344CB8AC3E}">
        <p14:creationId xmlns:p14="http://schemas.microsoft.com/office/powerpoint/2010/main" val="1305595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341300" y="1769338"/>
            <a:ext cx="9159203" cy="2428485"/>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إلهي كبيرٌ قويٌ قديرٌ</a:t>
            </a:r>
          </a:p>
          <a:p>
            <a:pPr algn="ctr" rtl="1">
              <a:lnSpc>
                <a:spcPct val="150000"/>
              </a:lnSpc>
            </a:pPr>
            <a:r>
              <a:rPr lang="ar-LB" sz="5400" b="1" dirty="0">
                <a:solidFill>
                  <a:srgbClr val="273582"/>
                </a:solidFill>
                <a:latin typeface="Tahoma" panose="020B0604030504040204" pitchFamily="34" charset="0"/>
              </a:rPr>
              <a:t>(</a:t>
            </a:r>
            <a:r>
              <a:rPr lang="ar-LB" sz="5400" b="1" i="0" dirty="0">
                <a:solidFill>
                  <a:srgbClr val="273582"/>
                </a:solidFill>
                <a:effectLst/>
                <a:latin typeface="Tahoma" panose="020B0604030504040204" pitchFamily="34" charset="0"/>
              </a:rPr>
              <a:t>لا شيء يستحيل عليه)</a:t>
            </a:r>
            <a:r>
              <a:rPr lang="en-US" sz="5400" b="1" i="0" dirty="0">
                <a:solidFill>
                  <a:srgbClr val="273582"/>
                </a:solidFill>
                <a:effectLst/>
                <a:latin typeface="Tahoma" panose="020B0604030504040204" pitchFamily="34" charset="0"/>
              </a:rPr>
              <a:t> ٣</a:t>
            </a:r>
            <a:endParaRPr lang="ar-LB" sz="5400" b="1" i="0" dirty="0">
              <a:solidFill>
                <a:srgbClr val="273582"/>
              </a:solidFill>
              <a:effectLst/>
              <a:latin typeface="Tahoma" panose="020B0604030504040204" pitchFamily="34" charset="0"/>
            </a:endParaRPr>
          </a:p>
        </p:txBody>
      </p:sp>
    </p:spTree>
    <p:extLst>
      <p:ext uri="{BB962C8B-B14F-4D97-AF65-F5344CB8AC3E}">
        <p14:creationId xmlns:p14="http://schemas.microsoft.com/office/powerpoint/2010/main" val="1470893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326951" y="1558610"/>
            <a:ext cx="5805370" cy="230832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7200" b="1" dirty="0">
                <a:ln/>
                <a:solidFill>
                  <a:srgbClr val="00B050"/>
                </a:solidFill>
                <a:latin typeface="Tahoma" panose="020B0604030504040204" pitchFamily="34" charset="0"/>
                <a:ea typeface="Tahoma" panose="020B0604030504040204" pitchFamily="34" charset="0"/>
              </a:rPr>
              <a:t>ترنيمة:</a:t>
            </a:r>
          </a:p>
          <a:p>
            <a:pPr algn="ctr"/>
            <a:r>
              <a:rPr lang="ar-LB" sz="7200" b="0" i="0" dirty="0">
                <a:solidFill>
                  <a:srgbClr val="7030A0"/>
                </a:solidFill>
                <a:effectLst/>
                <a:latin typeface="Tahoma" panose="020B0604030504040204" pitchFamily="34" charset="0"/>
                <a:ea typeface="Tahoma" panose="020B0604030504040204" pitchFamily="34" charset="0"/>
              </a:rPr>
              <a:t>اتكل على ربك </a:t>
            </a:r>
            <a:endParaRPr lang="en-US" sz="7200"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أتكل على ربك">
            <a:hlinkClick r:id="" action="ppaction://media"/>
            <a:extLst>
              <a:ext uri="{FF2B5EF4-FFF2-40B4-BE49-F238E27FC236}">
                <a16:creationId xmlns:a16="http://schemas.microsoft.com/office/drawing/2014/main" id="{9FE57312-D59A-4E49-BEC9-FDB2E518A8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11956" y="608917"/>
            <a:ext cx="609600" cy="609600"/>
          </a:xfrm>
          <a:prstGeom prst="rect">
            <a:avLst/>
          </a:prstGeom>
        </p:spPr>
      </p:pic>
    </p:spTree>
    <p:extLst>
      <p:ext uri="{BB962C8B-B14F-4D97-AF65-F5344CB8AC3E}">
        <p14:creationId xmlns:p14="http://schemas.microsoft.com/office/powerpoint/2010/main" val="833867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6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610489" y="1619180"/>
            <a:ext cx="9159203" cy="2691250"/>
          </a:xfrm>
          <a:prstGeom prst="rect">
            <a:avLst/>
          </a:prstGeom>
        </p:spPr>
        <p:txBody>
          <a:bodyPr wrap="square">
            <a:spAutoFit/>
          </a:bodyPr>
          <a:lstStyle/>
          <a:p>
            <a:pPr algn="ctr" rtl="1">
              <a:lnSpc>
                <a:spcPct val="150000"/>
              </a:lnSpc>
            </a:pPr>
            <a:r>
              <a:rPr lang="ar-LB" sz="6000" b="1" i="0" dirty="0">
                <a:solidFill>
                  <a:srgbClr val="273582"/>
                </a:solidFill>
                <a:effectLst/>
                <a:latin typeface="Tahoma" panose="020B0604030504040204" pitchFamily="34" charset="0"/>
              </a:rPr>
              <a:t>(اتّكل على ربّك من كل قلبك صلِّ بيسمع صلاتك لأنه بيحبك)٢</a:t>
            </a:r>
            <a:endParaRPr lang="ar-LB" sz="60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3113329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516398" y="292424"/>
            <a:ext cx="9159203" cy="6170856"/>
          </a:xfrm>
          <a:prstGeom prst="rect">
            <a:avLst/>
          </a:prstGeom>
        </p:spPr>
        <p:txBody>
          <a:bodyPr wrap="square">
            <a:spAutoFit/>
          </a:bodyPr>
          <a:lstStyle/>
          <a:p>
            <a:pPr algn="ctr" rtl="1">
              <a:lnSpc>
                <a:spcPct val="150000"/>
              </a:lnSpc>
            </a:pPr>
            <a:r>
              <a:rPr lang="ar-LB" sz="5400" b="1" dirty="0">
                <a:solidFill>
                  <a:srgbClr val="273582"/>
                </a:solidFill>
              </a:rPr>
              <a:t>(لما بكون متضايق وحس اني</a:t>
            </a:r>
            <a:r>
              <a:rPr lang="en-US" sz="5400" b="1" dirty="0">
                <a:solidFill>
                  <a:srgbClr val="273582"/>
                </a:solidFill>
              </a:rPr>
              <a:t> </a:t>
            </a:r>
            <a:r>
              <a:rPr lang="ar-LB" sz="5400" b="1" dirty="0">
                <a:solidFill>
                  <a:srgbClr val="273582"/>
                </a:solidFill>
              </a:rPr>
              <a:t>خايف بعرف الله حدي وهو كل شي شايف)٢ </a:t>
            </a:r>
            <a:endParaRPr lang="en-US" sz="5400" b="1" dirty="0">
              <a:solidFill>
                <a:srgbClr val="273582"/>
              </a:solidFill>
            </a:endParaRPr>
          </a:p>
          <a:p>
            <a:pPr algn="ctr" rtl="1">
              <a:lnSpc>
                <a:spcPct val="150000"/>
              </a:lnSpc>
            </a:pPr>
            <a:endParaRPr lang="en-US" sz="5400" b="1" dirty="0">
              <a:solidFill>
                <a:srgbClr val="273582"/>
              </a:solidFill>
            </a:endParaRPr>
          </a:p>
          <a:p>
            <a:pPr algn="ctr" rtl="1">
              <a:lnSpc>
                <a:spcPct val="150000"/>
              </a:lnSpc>
            </a:pPr>
            <a:r>
              <a:rPr lang="ar-LB" sz="5400" b="1" dirty="0">
                <a:solidFill>
                  <a:srgbClr val="273582"/>
                </a:solidFill>
              </a:rPr>
              <a:t>(اتذكر انه مكتوب إنك أنت محبوب )٢ دايماً ضل متذكر وقووووول </a:t>
            </a:r>
            <a:endParaRPr lang="ar-LB" sz="54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3021887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610489" y="1807447"/>
            <a:ext cx="9159203" cy="2691250"/>
          </a:xfrm>
          <a:prstGeom prst="rect">
            <a:avLst/>
          </a:prstGeom>
        </p:spPr>
        <p:txBody>
          <a:bodyPr wrap="square">
            <a:spAutoFit/>
          </a:bodyPr>
          <a:lstStyle/>
          <a:p>
            <a:pPr algn="ctr" rtl="1">
              <a:lnSpc>
                <a:spcPct val="150000"/>
              </a:lnSpc>
            </a:pPr>
            <a:r>
              <a:rPr lang="ar-LB" sz="6000" b="1" i="0" dirty="0">
                <a:solidFill>
                  <a:srgbClr val="273582"/>
                </a:solidFill>
                <a:effectLst/>
                <a:latin typeface="Tahoma" panose="020B0604030504040204" pitchFamily="34" charset="0"/>
              </a:rPr>
              <a:t>(اتّكل على ربّك من كل قلبك صلِّ بيسمع صلاتك لأنه بيحبك)٢</a:t>
            </a:r>
            <a:endParaRPr lang="ar-LB" sz="60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123516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606514" y="302150"/>
            <a:ext cx="9159203" cy="6170856"/>
          </a:xfrm>
          <a:prstGeom prst="rect">
            <a:avLst/>
          </a:prstGeom>
        </p:spPr>
        <p:txBody>
          <a:bodyPr wrap="square">
            <a:spAutoFit/>
          </a:bodyPr>
          <a:lstStyle/>
          <a:p>
            <a:pPr algn="ctr" rtl="1">
              <a:lnSpc>
                <a:spcPct val="150000"/>
              </a:lnSpc>
            </a:pPr>
            <a:r>
              <a:rPr lang="ar-LB" sz="5400" b="1" dirty="0">
                <a:solidFill>
                  <a:srgbClr val="273582"/>
                </a:solidFill>
              </a:rPr>
              <a:t>(لما بكون متضايق وحس اني</a:t>
            </a:r>
            <a:r>
              <a:rPr lang="en-US" sz="5400" b="1" dirty="0">
                <a:solidFill>
                  <a:srgbClr val="273582"/>
                </a:solidFill>
              </a:rPr>
              <a:t> </a:t>
            </a:r>
            <a:r>
              <a:rPr lang="ar-LB" sz="5400" b="1" dirty="0">
                <a:solidFill>
                  <a:srgbClr val="273582"/>
                </a:solidFill>
              </a:rPr>
              <a:t>كتير</a:t>
            </a:r>
            <a:r>
              <a:rPr lang="en-US" sz="5400" b="1" dirty="0">
                <a:solidFill>
                  <a:srgbClr val="273582"/>
                </a:solidFill>
              </a:rPr>
              <a:t> </a:t>
            </a:r>
            <a:r>
              <a:rPr lang="ar-LB" sz="5400" b="1" dirty="0">
                <a:solidFill>
                  <a:srgbClr val="273582"/>
                </a:solidFill>
              </a:rPr>
              <a:t>خايف بعرف الله حدي هو كل شي شايف)٢</a:t>
            </a:r>
          </a:p>
          <a:p>
            <a:pPr algn="ctr" rtl="1">
              <a:lnSpc>
                <a:spcPct val="150000"/>
              </a:lnSpc>
            </a:pPr>
            <a:r>
              <a:rPr lang="ar-LB" sz="5400" b="1" dirty="0">
                <a:solidFill>
                  <a:srgbClr val="273582"/>
                </a:solidFill>
              </a:rPr>
              <a:t> </a:t>
            </a:r>
          </a:p>
          <a:p>
            <a:pPr algn="ctr" rtl="1">
              <a:lnSpc>
                <a:spcPct val="150000"/>
              </a:lnSpc>
            </a:pPr>
            <a:r>
              <a:rPr lang="ar-LB" sz="5400" b="1" dirty="0">
                <a:solidFill>
                  <a:srgbClr val="273582"/>
                </a:solidFill>
              </a:rPr>
              <a:t>(بعرف أنه مكتوب اني</a:t>
            </a:r>
            <a:r>
              <a:rPr lang="en-US" sz="5400" b="1" dirty="0">
                <a:solidFill>
                  <a:srgbClr val="273582"/>
                </a:solidFill>
              </a:rPr>
              <a:t> </a:t>
            </a:r>
            <a:r>
              <a:rPr lang="ar-LB" sz="5400" b="1" dirty="0">
                <a:solidFill>
                  <a:srgbClr val="273582"/>
                </a:solidFill>
              </a:rPr>
              <a:t>أنا محبوب)٢ </a:t>
            </a:r>
          </a:p>
          <a:p>
            <a:pPr algn="ctr" rtl="1">
              <a:lnSpc>
                <a:spcPct val="150000"/>
              </a:lnSpc>
            </a:pPr>
            <a:r>
              <a:rPr lang="ar-LB" sz="5400" b="1" dirty="0">
                <a:solidFill>
                  <a:srgbClr val="273582"/>
                </a:solidFill>
              </a:rPr>
              <a:t>رح دايماً ضل متذكّر ورح قووووول </a:t>
            </a:r>
            <a:endParaRPr lang="ar-LB" sz="54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197668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516398" y="1726261"/>
            <a:ext cx="9159203" cy="2951064"/>
          </a:xfrm>
          <a:prstGeom prst="rect">
            <a:avLst/>
          </a:prstGeom>
        </p:spPr>
        <p:txBody>
          <a:bodyPr wrap="square">
            <a:spAutoFit/>
          </a:bodyPr>
          <a:lstStyle/>
          <a:p>
            <a:pPr algn="ctr" rtl="1">
              <a:lnSpc>
                <a:spcPct val="150000"/>
              </a:lnSpc>
            </a:pPr>
            <a:r>
              <a:rPr lang="ar-LB" sz="6600" b="1" dirty="0">
                <a:solidFill>
                  <a:srgbClr val="273582"/>
                </a:solidFill>
              </a:rPr>
              <a:t>باتكل على ربي من كل قلبي بصلي بيسمع صلاتي لأنه بيحبني </a:t>
            </a:r>
            <a:endParaRPr lang="ar-LB" sz="66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2331914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195139" y="1708710"/>
            <a:ext cx="5805370" cy="230832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7200" b="1" dirty="0">
                <a:ln/>
                <a:solidFill>
                  <a:srgbClr val="00B050"/>
                </a:solidFill>
                <a:latin typeface="Tahoma" panose="020B0604030504040204" pitchFamily="34" charset="0"/>
                <a:ea typeface="Tahoma" panose="020B0604030504040204" pitchFamily="34" charset="0"/>
              </a:rPr>
              <a:t>ترنيمة:</a:t>
            </a:r>
          </a:p>
          <a:p>
            <a:pPr algn="ctr"/>
            <a:r>
              <a:rPr lang="ar-LB" sz="7200" b="0" i="0" dirty="0">
                <a:solidFill>
                  <a:srgbClr val="7030A0"/>
                </a:solidFill>
                <a:effectLst/>
                <a:latin typeface="Tahoma" panose="020B0604030504040204" pitchFamily="34" charset="0"/>
              </a:rPr>
              <a:t>عايز أرنم</a:t>
            </a:r>
            <a:endParaRPr lang="en-US" sz="7200"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عايز ارنم">
            <a:hlinkClick r:id="" action="ppaction://media"/>
            <a:extLst>
              <a:ext uri="{FF2B5EF4-FFF2-40B4-BE49-F238E27FC236}">
                <a16:creationId xmlns:a16="http://schemas.microsoft.com/office/drawing/2014/main" id="{4F483DDD-D003-4599-8DAF-BC59BDA917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4680" y="589461"/>
            <a:ext cx="609600" cy="609600"/>
          </a:xfrm>
          <a:prstGeom prst="rect">
            <a:avLst/>
          </a:prstGeom>
        </p:spPr>
      </p:pic>
    </p:spTree>
    <p:extLst>
      <p:ext uri="{BB962C8B-B14F-4D97-AF65-F5344CB8AC3E}">
        <p14:creationId xmlns:p14="http://schemas.microsoft.com/office/powerpoint/2010/main" val="2317415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A6F6DF2-A798-5A42-BCE5-B2B2937DA8AB}"/>
              </a:ext>
            </a:extLst>
          </p:cNvPr>
          <p:cNvSpPr/>
          <p:nvPr/>
        </p:nvSpPr>
        <p:spPr>
          <a:xfrm>
            <a:off x="2957053" y="286263"/>
            <a:ext cx="5702202" cy="227754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8800" b="1" dirty="0">
                <a:ln/>
                <a:solidFill>
                  <a:srgbClr val="00B050"/>
                </a:solidFill>
                <a:latin typeface="Tahoma" panose="020B0604030504040204" pitchFamily="34" charset="0"/>
                <a:ea typeface="Tahoma" panose="020B0604030504040204" pitchFamily="34" charset="0"/>
              </a:rPr>
              <a:t>القصة</a:t>
            </a:r>
          </a:p>
          <a:p>
            <a:pPr algn="ctr"/>
            <a:r>
              <a:rPr lang="ar-LB" sz="5400" dirty="0">
                <a:solidFill>
                  <a:srgbClr val="7030A0"/>
                </a:solidFill>
              </a:rPr>
              <a:t>هروب بطرس من السجن</a:t>
            </a:r>
            <a:endParaRPr lang="en-US" sz="6000"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89975"/>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525230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430743" y="6551875"/>
            <a:ext cx="6496214"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14" name="Picture 13" descr="A picture containing cake, LEGO, toy, indoor&#10;&#10;Description automatically generated">
            <a:extLst>
              <a:ext uri="{FF2B5EF4-FFF2-40B4-BE49-F238E27FC236}">
                <a16:creationId xmlns:a16="http://schemas.microsoft.com/office/drawing/2014/main" id="{C96354DA-2E0C-4A22-BDF0-4B598FECB663}"/>
              </a:ext>
            </a:extLst>
          </p:cNvPr>
          <p:cNvPicPr>
            <a:picLocks noChangeAspect="1"/>
          </p:cNvPicPr>
          <p:nvPr/>
        </p:nvPicPr>
        <p:blipFill>
          <a:blip r:embed="rId3"/>
          <a:stretch>
            <a:fillRect/>
          </a:stretch>
        </p:blipFill>
        <p:spPr>
          <a:xfrm>
            <a:off x="4377035" y="2571761"/>
            <a:ext cx="2585676" cy="3859219"/>
          </a:xfrm>
          <a:prstGeom prst="rect">
            <a:avLst/>
          </a:prstGeom>
        </p:spPr>
      </p:pic>
      <p:pic>
        <p:nvPicPr>
          <p:cNvPr id="4" name="Picture 3">
            <a:extLst>
              <a:ext uri="{FF2B5EF4-FFF2-40B4-BE49-F238E27FC236}">
                <a16:creationId xmlns:a16="http://schemas.microsoft.com/office/drawing/2014/main" id="{9A72F658-284B-0B6D-A3C8-4B41E24417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35343793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text, vector graphics&#10;&#10;Description automatically generated">
            <a:extLst>
              <a:ext uri="{FF2B5EF4-FFF2-40B4-BE49-F238E27FC236}">
                <a16:creationId xmlns:a16="http://schemas.microsoft.com/office/drawing/2014/main" id="{BEDF1A43-59B7-469A-A989-F32AD6E56BC8}"/>
              </a:ext>
            </a:extLst>
          </p:cNvPr>
          <p:cNvPicPr>
            <a:picLocks noChangeAspect="1"/>
          </p:cNvPicPr>
          <p:nvPr/>
        </p:nvPicPr>
        <p:blipFill>
          <a:blip r:embed="rId3"/>
          <a:stretch>
            <a:fillRect/>
          </a:stretch>
        </p:blipFill>
        <p:spPr>
          <a:xfrm>
            <a:off x="1524" y="0"/>
            <a:ext cx="12190476" cy="6858000"/>
          </a:xfrm>
          <a:prstGeom prst="rect">
            <a:avLst/>
          </a:prstGeom>
        </p:spPr>
      </p:pic>
    </p:spTree>
    <p:extLst>
      <p:ext uri="{BB962C8B-B14F-4D97-AF65-F5344CB8AC3E}">
        <p14:creationId xmlns:p14="http://schemas.microsoft.com/office/powerpoint/2010/main" val="30726164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099D3942-C0C7-4BE8-A214-595E88E3D9C9}"/>
              </a:ext>
            </a:extLst>
          </p:cNvPr>
          <p:cNvPicPr>
            <a:picLocks noChangeAspect="1"/>
          </p:cNvPicPr>
          <p:nvPr/>
        </p:nvPicPr>
        <p:blipFill rotWithShape="1">
          <a:blip r:embed="rId3"/>
          <a:srcRect t="11317" b="15881"/>
          <a:stretch/>
        </p:blipFill>
        <p:spPr>
          <a:xfrm>
            <a:off x="20" y="1282"/>
            <a:ext cx="12191980" cy="6856718"/>
          </a:xfrm>
          <a:prstGeom prst="rect">
            <a:avLst/>
          </a:prstGeom>
        </p:spPr>
      </p:pic>
    </p:spTree>
    <p:extLst>
      <p:ext uri="{BB962C8B-B14F-4D97-AF65-F5344CB8AC3E}">
        <p14:creationId xmlns:p14="http://schemas.microsoft.com/office/powerpoint/2010/main" val="3093799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map&#10;&#10;Description automatically generated">
            <a:extLst>
              <a:ext uri="{FF2B5EF4-FFF2-40B4-BE49-F238E27FC236}">
                <a16:creationId xmlns:a16="http://schemas.microsoft.com/office/drawing/2014/main" id="{6735CD4F-4CB7-4C59-87D9-3A017D15402B}"/>
              </a:ext>
            </a:extLst>
          </p:cNvPr>
          <p:cNvPicPr>
            <a:picLocks noChangeAspect="1"/>
          </p:cNvPicPr>
          <p:nvPr/>
        </p:nvPicPr>
        <p:blipFill>
          <a:blip r:embed="rId3"/>
          <a:stretch>
            <a:fillRect/>
          </a:stretch>
        </p:blipFill>
        <p:spPr>
          <a:xfrm>
            <a:off x="1524" y="0"/>
            <a:ext cx="12188952" cy="6858000"/>
          </a:xfrm>
          <a:prstGeom prst="rect">
            <a:avLst/>
          </a:prstGeom>
        </p:spPr>
      </p:pic>
    </p:spTree>
    <p:extLst>
      <p:ext uri="{BB962C8B-B14F-4D97-AF65-F5344CB8AC3E}">
        <p14:creationId xmlns:p14="http://schemas.microsoft.com/office/powerpoint/2010/main" val="6451332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44A02D28-BB51-4B77-B9D0-49B2B3B61B22}"/>
              </a:ext>
            </a:extLst>
          </p:cNvPr>
          <p:cNvPicPr>
            <a:picLocks noChangeAspect="1"/>
          </p:cNvPicPr>
          <p:nvPr/>
        </p:nvPicPr>
        <p:blipFill>
          <a:blip r:embed="rId3"/>
          <a:stretch>
            <a:fillRect/>
          </a:stretch>
        </p:blipFill>
        <p:spPr>
          <a:xfrm>
            <a:off x="1524" y="0"/>
            <a:ext cx="12188952" cy="6858000"/>
          </a:xfrm>
          <a:prstGeom prst="rect">
            <a:avLst/>
          </a:prstGeom>
        </p:spPr>
      </p:pic>
    </p:spTree>
    <p:extLst>
      <p:ext uri="{BB962C8B-B14F-4D97-AF65-F5344CB8AC3E}">
        <p14:creationId xmlns:p14="http://schemas.microsoft.com/office/powerpoint/2010/main" val="987755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F14EF600-ADFF-4049-8518-03C7637FEA22}"/>
              </a:ext>
            </a:extLst>
          </p:cNvPr>
          <p:cNvPicPr>
            <a:picLocks noChangeAspect="1"/>
          </p:cNvPicPr>
          <p:nvPr/>
        </p:nvPicPr>
        <p:blipFill>
          <a:blip r:embed="rId3"/>
          <a:stretch>
            <a:fillRect/>
          </a:stretch>
        </p:blipFill>
        <p:spPr>
          <a:xfrm>
            <a:off x="1524" y="0"/>
            <a:ext cx="12190476" cy="6858000"/>
          </a:xfrm>
          <a:prstGeom prst="rect">
            <a:avLst/>
          </a:prstGeom>
        </p:spPr>
      </p:pic>
    </p:spTree>
    <p:extLst>
      <p:ext uri="{BB962C8B-B14F-4D97-AF65-F5344CB8AC3E}">
        <p14:creationId xmlns:p14="http://schemas.microsoft.com/office/powerpoint/2010/main" val="836140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flipH="1">
            <a:off x="453224" y="302150"/>
            <a:ext cx="7952" cy="202384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6" y="6551875"/>
            <a:ext cx="5216054"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430743" y="6551875"/>
            <a:ext cx="6496214"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DD28457C-74E1-F148-AFC5-263CF75082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3645" y="4201933"/>
            <a:ext cx="2371163" cy="2100313"/>
          </a:xfrm>
          <a:prstGeom prst="rect">
            <a:avLst/>
          </a:prstGeom>
        </p:spPr>
      </p:pic>
      <p:sp>
        <p:nvSpPr>
          <p:cNvPr id="12" name="Rectangle 11">
            <a:extLst>
              <a:ext uri="{FF2B5EF4-FFF2-40B4-BE49-F238E27FC236}">
                <a16:creationId xmlns:a16="http://schemas.microsoft.com/office/drawing/2014/main" id="{E14E930B-66EB-8941-B349-73B1AB9EE33A}"/>
              </a:ext>
            </a:extLst>
          </p:cNvPr>
          <p:cNvSpPr/>
          <p:nvPr/>
        </p:nvSpPr>
        <p:spPr>
          <a:xfrm>
            <a:off x="1013608" y="537359"/>
            <a:ext cx="9453718" cy="480131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150000"/>
              </a:lnSpc>
            </a:pPr>
            <a:r>
              <a:rPr lang="ar-SA" sz="9600" b="1" dirty="0">
                <a:ln/>
                <a:solidFill>
                  <a:srgbClr val="00B050"/>
                </a:solidFill>
                <a:latin typeface="Tahoma" panose="020B0604030504040204" pitchFamily="34" charset="0"/>
                <a:ea typeface="Tahoma" panose="020B0604030504040204" pitchFamily="34" charset="0"/>
              </a:rPr>
              <a:t>الآية</a:t>
            </a:r>
          </a:p>
          <a:p>
            <a:pPr algn="ctr">
              <a:spcAft>
                <a:spcPts val="600"/>
              </a:spcAft>
            </a:pPr>
            <a:r>
              <a:rPr lang="ar-LB" sz="5400" b="1" i="0" dirty="0">
                <a:solidFill>
                  <a:srgbClr val="7030A0"/>
                </a:solidFill>
                <a:effectLst/>
                <a:latin typeface="Helvetica Neue"/>
              </a:rPr>
              <a:t>يَدْعُونِي فَأَسْتَجِيبُ لَهُ، مَعَهُ أَنَا فِي الضِّيقْ، أُنْقِذُهُ وَأُمَجِّدُهُ.</a:t>
            </a:r>
            <a:br>
              <a:rPr lang="ar-LB" sz="5400" dirty="0">
                <a:solidFill>
                  <a:srgbClr val="7030A0"/>
                </a:solidFill>
              </a:rPr>
            </a:br>
            <a:r>
              <a:rPr lang="en-US" sz="5400" dirty="0">
                <a:solidFill>
                  <a:srgbClr val="7030A0"/>
                </a:solidFill>
              </a:rPr>
              <a:t> </a:t>
            </a:r>
            <a:r>
              <a:rPr lang="ar-LB" sz="5400" b="0" i="0" dirty="0">
                <a:solidFill>
                  <a:srgbClr val="7030A0"/>
                </a:solidFill>
                <a:effectLst/>
                <a:latin typeface="Tahoma" panose="020B0604030504040204" pitchFamily="34" charset="0"/>
              </a:rPr>
              <a:t>مزمور ٩١: ١٥</a:t>
            </a:r>
            <a:endParaRPr lang="en-US" sz="5400" b="0" i="0" dirty="0">
              <a:solidFill>
                <a:srgbClr val="7030A0"/>
              </a:solidFill>
              <a:effectLst/>
              <a:latin typeface="Tahoma" panose="020B0604030504040204" pitchFamily="34" charset="0"/>
            </a:endParaRPr>
          </a:p>
        </p:txBody>
      </p:sp>
      <p:pic>
        <p:nvPicPr>
          <p:cNvPr id="2" name="Picture 1">
            <a:extLst>
              <a:ext uri="{FF2B5EF4-FFF2-40B4-BE49-F238E27FC236}">
                <a16:creationId xmlns:a16="http://schemas.microsoft.com/office/drawing/2014/main" id="{FACF80D6-A86B-5401-CFB0-DD77F05F75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1812639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B5C1CCE-8FF3-4F77-A12F-B5A5CD913E66}"/>
              </a:ext>
            </a:extLst>
          </p:cNvPr>
          <p:cNvPicPr>
            <a:picLocks noChangeAspect="1"/>
          </p:cNvPicPr>
          <p:nvPr/>
        </p:nvPicPr>
        <p:blipFill>
          <a:blip r:embed="rId3"/>
          <a:stretch>
            <a:fillRect/>
          </a:stretch>
        </p:blipFill>
        <p:spPr>
          <a:xfrm>
            <a:off x="1597129" y="1083600"/>
            <a:ext cx="8171503" cy="5774400"/>
          </a:xfrm>
          <a:prstGeom prst="rect">
            <a:avLst/>
          </a:prstGeom>
        </p:spPr>
      </p:pic>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02384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21705" y="6551875"/>
            <a:ext cx="690525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14E930B-66EB-8941-B349-73B1AB9EE33A}"/>
              </a:ext>
            </a:extLst>
          </p:cNvPr>
          <p:cNvSpPr/>
          <p:nvPr/>
        </p:nvSpPr>
        <p:spPr>
          <a:xfrm>
            <a:off x="1963345" y="375161"/>
            <a:ext cx="6659309"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9600" b="1" dirty="0">
                <a:ln/>
                <a:solidFill>
                  <a:srgbClr val="00B050"/>
                </a:solidFill>
                <a:latin typeface="Tahoma" panose="020B0604030504040204" pitchFamily="34" charset="0"/>
                <a:ea typeface="Tahoma" panose="020B0604030504040204" pitchFamily="34" charset="0"/>
              </a:rPr>
              <a:t>لعبة لحفظ الآية</a:t>
            </a:r>
          </a:p>
        </p:txBody>
      </p:sp>
      <p:pic>
        <p:nvPicPr>
          <p:cNvPr id="2" name="Picture 1">
            <a:extLst>
              <a:ext uri="{FF2B5EF4-FFF2-40B4-BE49-F238E27FC236}">
                <a16:creationId xmlns:a16="http://schemas.microsoft.com/office/drawing/2014/main" id="{7B0829E8-FBCD-2AB2-C336-FFCCC0118E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11052458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toy&#10;&#10;Description automatically generated">
            <a:extLst>
              <a:ext uri="{FF2B5EF4-FFF2-40B4-BE49-F238E27FC236}">
                <a16:creationId xmlns:a16="http://schemas.microsoft.com/office/drawing/2014/main" id="{F64CF20F-06F3-CB4C-A5BE-BC9C79EE918B}"/>
              </a:ext>
            </a:extLst>
          </p:cNvPr>
          <p:cNvPicPr>
            <a:picLocks noChangeAspect="1"/>
          </p:cNvPicPr>
          <p:nvPr/>
        </p:nvPicPr>
        <p:blipFill>
          <a:blip r:embed="rId3"/>
          <a:stretch>
            <a:fillRect/>
          </a:stretch>
        </p:blipFill>
        <p:spPr>
          <a:xfrm>
            <a:off x="2868387" y="1589878"/>
            <a:ext cx="2996094" cy="4942599"/>
          </a:xfrm>
          <a:prstGeom prst="rect">
            <a:avLst/>
          </a:prstGeom>
        </p:spPr>
      </p:pic>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3478113"/>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3540034"/>
            <a:ext cx="0" cy="3027743"/>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6" y="6551875"/>
            <a:ext cx="412992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4179829" y="6551875"/>
            <a:ext cx="7747128"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14E930B-66EB-8941-B349-73B1AB9EE33A}"/>
              </a:ext>
            </a:extLst>
          </p:cNvPr>
          <p:cNvSpPr/>
          <p:nvPr/>
        </p:nvSpPr>
        <p:spPr>
          <a:xfrm>
            <a:off x="2152040" y="427417"/>
            <a:ext cx="6659309"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7200" b="1" dirty="0">
                <a:ln/>
                <a:solidFill>
                  <a:srgbClr val="00B050"/>
                </a:solidFill>
                <a:latin typeface="Tahoma" panose="020B0604030504040204" pitchFamily="34" charset="0"/>
                <a:ea typeface="Tahoma" panose="020B0604030504040204" pitchFamily="34" charset="0"/>
              </a:rPr>
              <a:t>وسيلة الإيضاح</a:t>
            </a:r>
          </a:p>
        </p:txBody>
      </p:sp>
      <p:pic>
        <p:nvPicPr>
          <p:cNvPr id="4" name="Picture 3" descr="A picture containing person, indoor&#10;&#10;Description automatically generated">
            <a:extLst>
              <a:ext uri="{FF2B5EF4-FFF2-40B4-BE49-F238E27FC236}">
                <a16:creationId xmlns:a16="http://schemas.microsoft.com/office/drawing/2014/main" id="{168ED722-EB19-43E8-9E6B-C7F35DEA17D7}"/>
              </a:ext>
            </a:extLst>
          </p:cNvPr>
          <p:cNvPicPr>
            <a:picLocks noChangeAspect="1"/>
          </p:cNvPicPr>
          <p:nvPr/>
        </p:nvPicPr>
        <p:blipFill>
          <a:blip r:embed="rId4"/>
          <a:stretch>
            <a:fillRect/>
          </a:stretch>
        </p:blipFill>
        <p:spPr>
          <a:xfrm>
            <a:off x="6096000" y="3540034"/>
            <a:ext cx="3334021" cy="2385107"/>
          </a:xfrm>
          <a:prstGeom prst="rect">
            <a:avLst/>
          </a:prstGeom>
        </p:spPr>
      </p:pic>
      <p:pic>
        <p:nvPicPr>
          <p:cNvPr id="5" name="Picture 4">
            <a:extLst>
              <a:ext uri="{FF2B5EF4-FFF2-40B4-BE49-F238E27FC236}">
                <a16:creationId xmlns:a16="http://schemas.microsoft.com/office/drawing/2014/main" id="{134BFCD7-C578-2DE7-7801-5C44771740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39129321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CFE6EC-235F-4221-A713-BAA009841F63}"/>
              </a:ext>
            </a:extLst>
          </p:cNvPr>
          <p:cNvPicPr>
            <a:picLocks noChangeAspect="1"/>
          </p:cNvPicPr>
          <p:nvPr/>
        </p:nvPicPr>
        <p:blipFill>
          <a:blip r:embed="rId3"/>
          <a:stretch>
            <a:fillRect/>
          </a:stretch>
        </p:blipFill>
        <p:spPr>
          <a:xfrm>
            <a:off x="3088339" y="2190253"/>
            <a:ext cx="6121715" cy="3581584"/>
          </a:xfrm>
          <a:prstGeom prst="rect">
            <a:avLst/>
          </a:prstGeom>
        </p:spPr>
      </p:pic>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10101"/>
            <a:ext cx="0" cy="2282024"/>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6" y="6551875"/>
            <a:ext cx="4961737"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200650" y="6551875"/>
            <a:ext cx="6726307"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53E242E-65E7-D54B-A929-F894479AEA6A}"/>
              </a:ext>
            </a:extLst>
          </p:cNvPr>
          <p:cNvSpPr/>
          <p:nvPr/>
        </p:nvSpPr>
        <p:spPr>
          <a:xfrm>
            <a:off x="2293860" y="613581"/>
            <a:ext cx="6659309" cy="120032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7200" b="1" dirty="0">
                <a:ln/>
                <a:solidFill>
                  <a:srgbClr val="00B050"/>
                </a:solidFill>
                <a:latin typeface="Tahoma" panose="020B0604030504040204" pitchFamily="34" charset="0"/>
                <a:ea typeface="Tahoma" panose="020B0604030504040204" pitchFamily="34" charset="0"/>
              </a:rPr>
              <a:t>أشغال يدويّة</a:t>
            </a:r>
          </a:p>
        </p:txBody>
      </p:sp>
      <p:pic>
        <p:nvPicPr>
          <p:cNvPr id="5" name="Picture 4" descr="Logo&#10;&#10;Description automatically generated">
            <a:extLst>
              <a:ext uri="{FF2B5EF4-FFF2-40B4-BE49-F238E27FC236}">
                <a16:creationId xmlns:a16="http://schemas.microsoft.com/office/drawing/2014/main" id="{CAD5BF7E-76E7-46CB-B31E-3FA76CE729D5}"/>
              </a:ext>
            </a:extLst>
          </p:cNvPr>
          <p:cNvPicPr>
            <a:picLocks noChangeAspect="1"/>
          </p:cNvPicPr>
          <p:nvPr/>
        </p:nvPicPr>
        <p:blipFill>
          <a:blip r:embed="rId4"/>
          <a:stretch>
            <a:fillRect/>
          </a:stretch>
        </p:blipFill>
        <p:spPr>
          <a:xfrm>
            <a:off x="624028" y="2240499"/>
            <a:ext cx="2056946" cy="1348264"/>
          </a:xfrm>
          <a:prstGeom prst="rect">
            <a:avLst/>
          </a:prstGeom>
        </p:spPr>
      </p:pic>
      <p:pic>
        <p:nvPicPr>
          <p:cNvPr id="7" name="Picture 6" descr="A pair of scissors cutting a piece of paper&#10;&#10;Description automatically generated with low confidence">
            <a:extLst>
              <a:ext uri="{FF2B5EF4-FFF2-40B4-BE49-F238E27FC236}">
                <a16:creationId xmlns:a16="http://schemas.microsoft.com/office/drawing/2014/main" id="{7356DB61-702F-48AC-9AA7-53C9576A6DE2}"/>
              </a:ext>
            </a:extLst>
          </p:cNvPr>
          <p:cNvPicPr>
            <a:picLocks noChangeAspect="1"/>
          </p:cNvPicPr>
          <p:nvPr/>
        </p:nvPicPr>
        <p:blipFill>
          <a:blip r:embed="rId5"/>
          <a:stretch>
            <a:fillRect/>
          </a:stretch>
        </p:blipFill>
        <p:spPr>
          <a:xfrm rot="19465142" flipH="1">
            <a:off x="8897066" y="3347816"/>
            <a:ext cx="1895372" cy="1266458"/>
          </a:xfrm>
          <a:prstGeom prst="rect">
            <a:avLst/>
          </a:prstGeom>
        </p:spPr>
      </p:pic>
      <p:pic>
        <p:nvPicPr>
          <p:cNvPr id="9" name="Picture 8" descr="A picture containing writing implement, pencil, stationary, crayon&#10;&#10;Description automatically generated">
            <a:extLst>
              <a:ext uri="{FF2B5EF4-FFF2-40B4-BE49-F238E27FC236}">
                <a16:creationId xmlns:a16="http://schemas.microsoft.com/office/drawing/2014/main" id="{47CDD3BC-F821-4F3C-A921-8A98439CC89F}"/>
              </a:ext>
            </a:extLst>
          </p:cNvPr>
          <p:cNvPicPr>
            <a:picLocks noChangeAspect="1"/>
          </p:cNvPicPr>
          <p:nvPr/>
        </p:nvPicPr>
        <p:blipFill>
          <a:blip r:embed="rId6"/>
          <a:stretch>
            <a:fillRect/>
          </a:stretch>
        </p:blipFill>
        <p:spPr>
          <a:xfrm>
            <a:off x="1260122" y="4368801"/>
            <a:ext cx="2067476" cy="1992400"/>
          </a:xfrm>
          <a:prstGeom prst="rect">
            <a:avLst/>
          </a:prstGeom>
        </p:spPr>
      </p:pic>
      <p:pic>
        <p:nvPicPr>
          <p:cNvPr id="2" name="Picture 1">
            <a:extLst>
              <a:ext uri="{FF2B5EF4-FFF2-40B4-BE49-F238E27FC236}">
                <a16:creationId xmlns:a16="http://schemas.microsoft.com/office/drawing/2014/main" id="{9875B2AD-B2EE-5CBF-BE90-904B103100E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18087049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53225" y="2071924"/>
            <a:ext cx="11473732" cy="2168863"/>
          </a:xfrm>
          <a:prstGeom prst="rect">
            <a:avLst/>
          </a:prstGeom>
        </p:spPr>
        <p:txBody>
          <a:bodyPr wrap="square">
            <a:spAutoFit/>
          </a:bodyPr>
          <a:lstStyle/>
          <a:p>
            <a:pPr algn="ctr" rtl="1">
              <a:lnSpc>
                <a:spcPct val="150000"/>
              </a:lnSpc>
            </a:pPr>
            <a:r>
              <a:rPr lang="en-US" sz="4800" b="1" i="0" dirty="0">
                <a:solidFill>
                  <a:srgbClr val="273582"/>
                </a:solidFill>
                <a:effectLst/>
                <a:latin typeface="Arial" panose="020B0604020202020204" pitchFamily="34" charset="0"/>
                <a:cs typeface="Arial" panose="020B0604020202020204" pitchFamily="34" charset="0"/>
              </a:rPr>
              <a:t>)</a:t>
            </a:r>
            <a:r>
              <a:rPr lang="ar-LB" sz="4800" b="1" i="0" dirty="0">
                <a:solidFill>
                  <a:srgbClr val="273582"/>
                </a:solidFill>
                <a:effectLst/>
                <a:latin typeface="Tahoma" panose="020B0604030504040204" pitchFamily="34" charset="0"/>
              </a:rPr>
              <a:t>عايز أرنم عايز أرنم من قلبي لحبيبي يسوع</a:t>
            </a:r>
          </a:p>
          <a:p>
            <a:pPr algn="ctr" rtl="1">
              <a:lnSpc>
                <a:spcPct val="150000"/>
              </a:lnSpc>
            </a:pPr>
            <a:r>
              <a:rPr lang="ar-LB" sz="4800" b="1" i="0" dirty="0">
                <a:solidFill>
                  <a:srgbClr val="273582"/>
                </a:solidFill>
                <a:effectLst/>
                <a:latin typeface="Tahoma" panose="020B0604030504040204" pitchFamily="34" charset="0"/>
              </a:rPr>
              <a:t>وأفضل أرنم كل حياتي حتى ولو في عيني دموع</a:t>
            </a:r>
            <a:r>
              <a:rPr lang="en-US" sz="4800" b="1" i="0" dirty="0">
                <a:solidFill>
                  <a:srgbClr val="273582"/>
                </a:solidFill>
                <a:effectLst/>
                <a:latin typeface="Arial" panose="020B0604020202020204" pitchFamily="34" charset="0"/>
                <a:cs typeface="Arial" panose="020B0604020202020204" pitchFamily="34" charset="0"/>
              </a:rPr>
              <a:t>(</a:t>
            </a:r>
            <a:r>
              <a:rPr lang="en-US" sz="4800" b="1" i="0" dirty="0">
                <a:solidFill>
                  <a:srgbClr val="273582"/>
                </a:solidFill>
                <a:effectLst/>
                <a:latin typeface="Arial" panose="020B0604020202020204" pitchFamily="34" charset="0"/>
              </a:rPr>
              <a:t>٢</a:t>
            </a:r>
            <a:endParaRPr lang="ar-LB" sz="4800" b="1" i="0" dirty="0">
              <a:solidFill>
                <a:srgbClr val="273582"/>
              </a:solidFill>
              <a:effectLst/>
              <a:latin typeface="Tahoma" panose="020B0604030504040204" pitchFamily="34" charset="0"/>
            </a:endParaRPr>
          </a:p>
        </p:txBody>
      </p:sp>
    </p:spTree>
    <p:extLst>
      <p:ext uri="{BB962C8B-B14F-4D97-AF65-F5344CB8AC3E}">
        <p14:creationId xmlns:p14="http://schemas.microsoft.com/office/powerpoint/2010/main" val="343066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D2A183-E940-1C49-9877-440856A564EA}"/>
              </a:ext>
            </a:extLst>
          </p:cNvPr>
          <p:cNvSpPr/>
          <p:nvPr/>
        </p:nvSpPr>
        <p:spPr>
          <a:xfrm>
            <a:off x="2373293" y="2833955"/>
            <a:ext cx="3209533"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00B050"/>
                </a:solidFill>
                <a:latin typeface="Tahoma" panose="020B0604030504040204" pitchFamily="34" charset="0"/>
                <a:ea typeface="Tahoma" panose="020B0604030504040204" pitchFamily="34" charset="0"/>
              </a:rPr>
              <a:t>نراكم قريباً</a:t>
            </a:r>
            <a:endParaRPr lang="en-US" sz="6600" b="1" dirty="0">
              <a:ln/>
              <a:solidFill>
                <a:srgbClr val="00B050"/>
              </a:solidFill>
              <a:latin typeface="Tahoma" panose="020B0604030504040204" pitchFamily="34" charset="0"/>
              <a:ea typeface="Tahoma" panose="020B0604030504040204" pitchFamily="34" charset="0"/>
            </a:endParaRPr>
          </a:p>
        </p:txBody>
      </p:sp>
      <p:sp>
        <p:nvSpPr>
          <p:cNvPr id="18" name="Rectangle 17">
            <a:extLst>
              <a:ext uri="{FF2B5EF4-FFF2-40B4-BE49-F238E27FC236}">
                <a16:creationId xmlns:a16="http://schemas.microsoft.com/office/drawing/2014/main" id="{DA6F6DF2-A798-5A42-BCE5-B2B2937DA8AB}"/>
              </a:ext>
            </a:extLst>
          </p:cNvPr>
          <p:cNvSpPr/>
          <p:nvPr/>
        </p:nvSpPr>
        <p:spPr>
          <a:xfrm>
            <a:off x="1491854" y="4158497"/>
            <a:ext cx="4604146" cy="186204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11500" b="1" dirty="0">
                <a:ln/>
                <a:solidFill>
                  <a:srgbClr val="7030A0"/>
                </a:solidFill>
                <a:latin typeface="Tahoma" panose="020B0604030504040204" pitchFamily="34" charset="0"/>
                <a:ea typeface="Tahoma" panose="020B0604030504040204" pitchFamily="34" charset="0"/>
              </a:rPr>
              <a:t>إلى اللقاء</a:t>
            </a:r>
            <a:endParaRPr lang="en-US" sz="11500" b="1"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000475"/>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57200" y="2302625"/>
            <a:ext cx="3976" cy="42651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flipV="1">
            <a:off x="453226" y="6551875"/>
            <a:ext cx="4841585" cy="1590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294811" y="6567777"/>
            <a:ext cx="6616243"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5C9C9CA-A4CB-D731-20B2-7F0D0F806F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15422" y="356313"/>
            <a:ext cx="5395632" cy="2893500"/>
          </a:xfrm>
          <a:prstGeom prst="rect">
            <a:avLst/>
          </a:prstGeom>
        </p:spPr>
      </p:pic>
    </p:spTree>
    <p:extLst>
      <p:ext uri="{BB962C8B-B14F-4D97-AF65-F5344CB8AC3E}">
        <p14:creationId xmlns:p14="http://schemas.microsoft.com/office/powerpoint/2010/main" val="2379341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359134" y="1843527"/>
            <a:ext cx="11473732" cy="2171428"/>
          </a:xfrm>
          <a:prstGeom prst="rect">
            <a:avLst/>
          </a:prstGeom>
        </p:spPr>
        <p:txBody>
          <a:bodyPr wrap="square">
            <a:spAutoFit/>
          </a:bodyPr>
          <a:lstStyle/>
          <a:p>
            <a:pPr algn="ctr" rtl="1">
              <a:lnSpc>
                <a:spcPct val="150000"/>
              </a:lnSpc>
            </a:pPr>
            <a:r>
              <a:rPr lang="ar-LB" sz="4800" b="1" i="0" dirty="0">
                <a:solidFill>
                  <a:srgbClr val="273582"/>
                </a:solidFill>
                <a:effectLst/>
                <a:latin typeface="Tahoma" panose="020B0604030504040204" pitchFamily="34" charset="0"/>
              </a:rPr>
              <a:t>حتى طيور السما بتسبح إزاي أسكت طول اليوم</a:t>
            </a:r>
          </a:p>
          <a:p>
            <a:pPr algn="ctr" rtl="1">
              <a:lnSpc>
                <a:spcPct val="150000"/>
              </a:lnSpc>
            </a:pPr>
            <a:r>
              <a:rPr lang="ar-LB" sz="4800" b="1" i="0" dirty="0">
                <a:solidFill>
                  <a:srgbClr val="273582"/>
                </a:solidFill>
                <a:effectLst/>
                <a:latin typeface="Tahoma" panose="020B0604030504040204" pitchFamily="34" charset="0"/>
              </a:rPr>
              <a:t>دا إنت خالقني وعلى مثالك لازم أرنم ليك على طول</a:t>
            </a:r>
          </a:p>
        </p:txBody>
      </p:sp>
    </p:spTree>
    <p:extLst>
      <p:ext uri="{BB962C8B-B14F-4D97-AF65-F5344CB8AC3E}">
        <p14:creationId xmlns:p14="http://schemas.microsoft.com/office/powerpoint/2010/main" val="1625990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53225" y="2071924"/>
            <a:ext cx="11473732" cy="2168863"/>
          </a:xfrm>
          <a:prstGeom prst="rect">
            <a:avLst/>
          </a:prstGeom>
        </p:spPr>
        <p:txBody>
          <a:bodyPr wrap="square">
            <a:spAutoFit/>
          </a:bodyPr>
          <a:lstStyle/>
          <a:p>
            <a:pPr algn="ctr" rtl="1">
              <a:lnSpc>
                <a:spcPct val="150000"/>
              </a:lnSpc>
            </a:pPr>
            <a:r>
              <a:rPr lang="en-US" sz="4800" b="1" i="0" dirty="0">
                <a:solidFill>
                  <a:srgbClr val="273582"/>
                </a:solidFill>
                <a:effectLst/>
                <a:latin typeface="Arial" panose="020B0604020202020204" pitchFamily="34" charset="0"/>
                <a:cs typeface="Arial" panose="020B0604020202020204" pitchFamily="34" charset="0"/>
              </a:rPr>
              <a:t>)</a:t>
            </a:r>
            <a:r>
              <a:rPr lang="ar-LB" sz="4800" b="1" i="0" dirty="0">
                <a:solidFill>
                  <a:srgbClr val="273582"/>
                </a:solidFill>
                <a:effectLst/>
                <a:latin typeface="Tahoma" panose="020B0604030504040204" pitchFamily="34" charset="0"/>
              </a:rPr>
              <a:t>عايز أرنم عايز أرنم من قلبي لحبيبي يسوع</a:t>
            </a:r>
          </a:p>
          <a:p>
            <a:pPr algn="ctr" rtl="1">
              <a:lnSpc>
                <a:spcPct val="150000"/>
              </a:lnSpc>
            </a:pPr>
            <a:r>
              <a:rPr lang="ar-LB" sz="4800" b="1" i="0" dirty="0">
                <a:solidFill>
                  <a:srgbClr val="273582"/>
                </a:solidFill>
                <a:effectLst/>
                <a:latin typeface="Tahoma" panose="020B0604030504040204" pitchFamily="34" charset="0"/>
              </a:rPr>
              <a:t>وأفضل أرنم كل حياتي حتى ولو في عيني دموع</a:t>
            </a:r>
            <a:r>
              <a:rPr lang="en-US" sz="4800" b="1" i="0" dirty="0">
                <a:solidFill>
                  <a:srgbClr val="273582"/>
                </a:solidFill>
                <a:effectLst/>
                <a:latin typeface="Arial" panose="020B0604020202020204" pitchFamily="34" charset="0"/>
                <a:cs typeface="Arial" panose="020B0604020202020204" pitchFamily="34" charset="0"/>
              </a:rPr>
              <a:t>(</a:t>
            </a:r>
            <a:r>
              <a:rPr lang="en-US" sz="4800" b="1" i="0" dirty="0">
                <a:solidFill>
                  <a:srgbClr val="273582"/>
                </a:solidFill>
                <a:effectLst/>
                <a:latin typeface="Arial" panose="020B0604020202020204" pitchFamily="34" charset="0"/>
              </a:rPr>
              <a:t>٢</a:t>
            </a:r>
            <a:endParaRPr lang="ar-LB" sz="4800" b="1" i="0" dirty="0">
              <a:solidFill>
                <a:srgbClr val="273582"/>
              </a:solidFill>
              <a:effectLst/>
              <a:latin typeface="Tahoma" panose="020B0604030504040204" pitchFamily="34" charset="0"/>
            </a:endParaRPr>
          </a:p>
        </p:txBody>
      </p:sp>
    </p:spTree>
    <p:extLst>
      <p:ext uri="{BB962C8B-B14F-4D97-AF65-F5344CB8AC3E}">
        <p14:creationId xmlns:p14="http://schemas.microsoft.com/office/powerpoint/2010/main" val="952274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37322" y="1717067"/>
            <a:ext cx="11473732" cy="243137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لو فكرت هارنم ليه أبقى قدامك مكسوف</a:t>
            </a:r>
          </a:p>
          <a:p>
            <a:pPr algn="ctr" rtl="1">
              <a:lnSpc>
                <a:spcPct val="150000"/>
              </a:lnSpc>
            </a:pPr>
            <a:r>
              <a:rPr lang="ar-LB" sz="5400" b="1" i="0" dirty="0">
                <a:solidFill>
                  <a:srgbClr val="273582"/>
                </a:solidFill>
                <a:effectLst/>
                <a:latin typeface="Tahoma" panose="020B0604030504040204" pitchFamily="34" charset="0"/>
              </a:rPr>
              <a:t>علشان خيرك مالي حياتي ولو دورت عيني تشوف</a:t>
            </a:r>
          </a:p>
        </p:txBody>
      </p:sp>
    </p:spTree>
    <p:extLst>
      <p:ext uri="{BB962C8B-B14F-4D97-AF65-F5344CB8AC3E}">
        <p14:creationId xmlns:p14="http://schemas.microsoft.com/office/powerpoint/2010/main" val="848683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53225" y="2071924"/>
            <a:ext cx="11473732" cy="2168863"/>
          </a:xfrm>
          <a:prstGeom prst="rect">
            <a:avLst/>
          </a:prstGeom>
        </p:spPr>
        <p:txBody>
          <a:bodyPr wrap="square">
            <a:spAutoFit/>
          </a:bodyPr>
          <a:lstStyle/>
          <a:p>
            <a:pPr algn="ctr" rtl="1">
              <a:lnSpc>
                <a:spcPct val="150000"/>
              </a:lnSpc>
            </a:pPr>
            <a:r>
              <a:rPr lang="en-US" sz="4800" b="1" i="0" dirty="0">
                <a:solidFill>
                  <a:srgbClr val="273582"/>
                </a:solidFill>
                <a:effectLst/>
                <a:latin typeface="Arial" panose="020B0604020202020204" pitchFamily="34" charset="0"/>
                <a:cs typeface="Arial" panose="020B0604020202020204" pitchFamily="34" charset="0"/>
              </a:rPr>
              <a:t>)</a:t>
            </a:r>
            <a:r>
              <a:rPr lang="ar-LB" sz="4800" b="1" i="0" dirty="0">
                <a:solidFill>
                  <a:srgbClr val="273582"/>
                </a:solidFill>
                <a:effectLst/>
                <a:latin typeface="Tahoma" panose="020B0604030504040204" pitchFamily="34" charset="0"/>
              </a:rPr>
              <a:t>عايز أرنم عايز أرنم من قلبي لحبيبي يسوع</a:t>
            </a:r>
          </a:p>
          <a:p>
            <a:pPr algn="ctr" rtl="1">
              <a:lnSpc>
                <a:spcPct val="150000"/>
              </a:lnSpc>
            </a:pPr>
            <a:r>
              <a:rPr lang="ar-LB" sz="4800" b="1" i="0" dirty="0">
                <a:solidFill>
                  <a:srgbClr val="273582"/>
                </a:solidFill>
                <a:effectLst/>
                <a:latin typeface="Tahoma" panose="020B0604030504040204" pitchFamily="34" charset="0"/>
              </a:rPr>
              <a:t>وأفضل أرنم كل حياتي حتى ولو في عيني دموع</a:t>
            </a:r>
            <a:r>
              <a:rPr lang="en-US" sz="4800" b="1" i="0" dirty="0">
                <a:solidFill>
                  <a:srgbClr val="273582"/>
                </a:solidFill>
                <a:effectLst/>
                <a:latin typeface="Arial" panose="020B0604020202020204" pitchFamily="34" charset="0"/>
                <a:cs typeface="Arial" panose="020B0604020202020204" pitchFamily="34" charset="0"/>
              </a:rPr>
              <a:t>(</a:t>
            </a:r>
            <a:r>
              <a:rPr lang="en-US" sz="4800" b="1" i="0" dirty="0">
                <a:solidFill>
                  <a:srgbClr val="273582"/>
                </a:solidFill>
                <a:effectLst/>
                <a:latin typeface="Arial" panose="020B0604020202020204" pitchFamily="34" charset="0"/>
              </a:rPr>
              <a:t>٢</a:t>
            </a:r>
            <a:endParaRPr lang="ar-LB" sz="4800" b="1" i="0" dirty="0">
              <a:solidFill>
                <a:srgbClr val="273582"/>
              </a:solidFill>
              <a:effectLst/>
              <a:latin typeface="Tahoma" panose="020B0604030504040204" pitchFamily="34" charset="0"/>
            </a:endParaRPr>
          </a:p>
        </p:txBody>
      </p:sp>
    </p:spTree>
    <p:extLst>
      <p:ext uri="{BB962C8B-B14F-4D97-AF65-F5344CB8AC3E}">
        <p14:creationId xmlns:p14="http://schemas.microsoft.com/office/powerpoint/2010/main" val="695498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2139002"/>
            <a:ext cx="11473732" cy="2171428"/>
          </a:xfrm>
          <a:prstGeom prst="rect">
            <a:avLst/>
          </a:prstGeom>
        </p:spPr>
        <p:txBody>
          <a:bodyPr wrap="square">
            <a:spAutoFit/>
          </a:bodyPr>
          <a:lstStyle/>
          <a:p>
            <a:pPr algn="ctr" rtl="1">
              <a:lnSpc>
                <a:spcPct val="150000"/>
              </a:lnSpc>
            </a:pPr>
            <a:r>
              <a:rPr lang="ar-LB" sz="4800" b="1" i="0" dirty="0">
                <a:solidFill>
                  <a:srgbClr val="273582"/>
                </a:solidFill>
                <a:effectLst/>
                <a:latin typeface="Tahoma" panose="020B0604030504040204" pitchFamily="34" charset="0"/>
              </a:rPr>
              <a:t>تسبيح اسمك يملا حياتي وهاسبح طول ما أنا موجود</a:t>
            </a:r>
          </a:p>
          <a:p>
            <a:pPr algn="ctr" rtl="1">
              <a:lnSpc>
                <a:spcPct val="150000"/>
              </a:lnSpc>
            </a:pPr>
            <a:r>
              <a:rPr lang="ar-LB" sz="4800" b="1" i="0" dirty="0">
                <a:solidFill>
                  <a:srgbClr val="273582"/>
                </a:solidFill>
                <a:effectLst/>
                <a:latin typeface="Tahoma" panose="020B0604030504040204" pitchFamily="34" charset="0"/>
              </a:rPr>
              <a:t>لما باسبح يهرب زعلي هللويا السم يسوع</a:t>
            </a:r>
          </a:p>
        </p:txBody>
      </p:sp>
    </p:spTree>
    <p:extLst>
      <p:ext uri="{BB962C8B-B14F-4D97-AF65-F5344CB8AC3E}">
        <p14:creationId xmlns:p14="http://schemas.microsoft.com/office/powerpoint/2010/main" val="872913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3572</TotalTime>
  <Words>1958</Words>
  <Application>Microsoft Macintosh PowerPoint</Application>
  <PresentationFormat>Widescreen</PresentationFormat>
  <Paragraphs>209</Paragraphs>
  <Slides>40</Slides>
  <Notes>16</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Helvetica Neue</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365 Pro Plus</dc:creator>
  <cp:lastModifiedBy>Sarah Hanna</cp:lastModifiedBy>
  <cp:revision>787</cp:revision>
  <dcterms:created xsi:type="dcterms:W3CDTF">2020-02-20T11:27:55Z</dcterms:created>
  <dcterms:modified xsi:type="dcterms:W3CDTF">2023-09-27T07:17:02Z</dcterms:modified>
</cp:coreProperties>
</file>